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8"/>
  </p:notesMasterIdLst>
  <p:sldIdLst>
    <p:sldId id="256" r:id="rId2"/>
    <p:sldId id="257" r:id="rId3"/>
    <p:sldId id="341" r:id="rId4"/>
    <p:sldId id="357" r:id="rId5"/>
    <p:sldId id="342" r:id="rId6"/>
    <p:sldId id="368" r:id="rId7"/>
    <p:sldId id="258" r:id="rId8"/>
    <p:sldId id="314" r:id="rId9"/>
    <p:sldId id="315" r:id="rId10"/>
    <p:sldId id="282" r:id="rId11"/>
    <p:sldId id="285" r:id="rId12"/>
    <p:sldId id="284" r:id="rId13"/>
    <p:sldId id="288" r:id="rId14"/>
    <p:sldId id="290" r:id="rId15"/>
    <p:sldId id="286" r:id="rId16"/>
    <p:sldId id="291" r:id="rId17"/>
    <p:sldId id="294" r:id="rId18"/>
    <p:sldId id="295" r:id="rId19"/>
    <p:sldId id="296" r:id="rId20"/>
    <p:sldId id="316" r:id="rId21"/>
    <p:sldId id="297" r:id="rId22"/>
    <p:sldId id="289" r:id="rId23"/>
    <p:sldId id="300" r:id="rId24"/>
    <p:sldId id="317" r:id="rId25"/>
    <p:sldId id="301" r:id="rId26"/>
    <p:sldId id="302" r:id="rId27"/>
    <p:sldId id="318" r:id="rId28"/>
    <p:sldId id="303" r:id="rId29"/>
    <p:sldId id="305" r:id="rId30"/>
    <p:sldId id="307" r:id="rId31"/>
    <p:sldId id="319" r:id="rId32"/>
    <p:sldId id="420" r:id="rId33"/>
    <p:sldId id="320" r:id="rId34"/>
    <p:sldId id="308" r:id="rId35"/>
    <p:sldId id="306" r:id="rId36"/>
    <p:sldId id="310" r:id="rId37"/>
    <p:sldId id="321" r:id="rId38"/>
    <p:sldId id="421" r:id="rId39"/>
    <p:sldId id="304" r:id="rId40"/>
    <p:sldId id="322" r:id="rId41"/>
    <p:sldId id="323" r:id="rId42"/>
    <p:sldId id="324" r:id="rId43"/>
    <p:sldId id="325" r:id="rId44"/>
    <p:sldId id="326" r:id="rId45"/>
    <p:sldId id="298" r:id="rId46"/>
    <p:sldId id="358" r:id="rId47"/>
    <p:sldId id="359" r:id="rId48"/>
    <p:sldId id="360" r:id="rId49"/>
    <p:sldId id="361" r:id="rId50"/>
    <p:sldId id="364" r:id="rId51"/>
    <p:sldId id="362" r:id="rId52"/>
    <p:sldId id="366" r:id="rId53"/>
    <p:sldId id="365" r:id="rId54"/>
    <p:sldId id="355" r:id="rId55"/>
    <p:sldId id="327" r:id="rId56"/>
    <p:sldId id="346" r:id="rId57"/>
    <p:sldId id="369" r:id="rId58"/>
    <p:sldId id="370" r:id="rId59"/>
    <p:sldId id="371" r:id="rId60"/>
    <p:sldId id="328" r:id="rId61"/>
    <p:sldId id="345" r:id="rId62"/>
    <p:sldId id="329" r:id="rId63"/>
    <p:sldId id="408" r:id="rId64"/>
    <p:sldId id="330" r:id="rId65"/>
    <p:sldId id="351" r:id="rId66"/>
    <p:sldId id="411" r:id="rId67"/>
    <p:sldId id="417" r:id="rId68"/>
    <p:sldId id="347" r:id="rId69"/>
    <p:sldId id="409" r:id="rId70"/>
    <p:sldId id="410" r:id="rId71"/>
    <p:sldId id="412" r:id="rId72"/>
    <p:sldId id="422" r:id="rId73"/>
    <p:sldId id="413" r:id="rId74"/>
    <p:sldId id="414" r:id="rId75"/>
    <p:sldId id="415" r:id="rId76"/>
    <p:sldId id="423" r:id="rId77"/>
    <p:sldId id="416" r:id="rId78"/>
    <p:sldId id="333" r:id="rId79"/>
    <p:sldId id="436" r:id="rId80"/>
    <p:sldId id="349" r:id="rId81"/>
    <p:sldId id="334" r:id="rId82"/>
    <p:sldId id="350" r:id="rId83"/>
    <p:sldId id="292" r:id="rId84"/>
    <p:sldId id="335" r:id="rId85"/>
    <p:sldId id="418" r:id="rId86"/>
    <p:sldId id="424" r:id="rId87"/>
    <p:sldId id="425" r:id="rId88"/>
    <p:sldId id="426" r:id="rId89"/>
    <p:sldId id="427" r:id="rId90"/>
    <p:sldId id="428" r:id="rId91"/>
    <p:sldId id="429" r:id="rId92"/>
    <p:sldId id="293" r:id="rId93"/>
    <p:sldId id="419" r:id="rId94"/>
    <p:sldId id="339" r:id="rId95"/>
    <p:sldId id="430" r:id="rId96"/>
    <p:sldId id="337" r:id="rId97"/>
    <p:sldId id="431" r:id="rId98"/>
    <p:sldId id="372" r:id="rId99"/>
    <p:sldId id="373" r:id="rId100"/>
    <p:sldId id="374" r:id="rId101"/>
    <p:sldId id="375" r:id="rId102"/>
    <p:sldId id="376" r:id="rId103"/>
    <p:sldId id="377" r:id="rId104"/>
    <p:sldId id="378" r:id="rId105"/>
    <p:sldId id="313" r:id="rId106"/>
    <p:sldId id="379" r:id="rId107"/>
    <p:sldId id="382" r:id="rId108"/>
    <p:sldId id="383" r:id="rId109"/>
    <p:sldId id="380" r:id="rId110"/>
    <p:sldId id="381" r:id="rId111"/>
    <p:sldId id="433" r:id="rId112"/>
    <p:sldId id="434" r:id="rId113"/>
    <p:sldId id="384" r:id="rId114"/>
    <p:sldId id="385" r:id="rId115"/>
    <p:sldId id="386" r:id="rId116"/>
    <p:sldId id="388" r:id="rId117"/>
    <p:sldId id="389" r:id="rId118"/>
    <p:sldId id="390" r:id="rId119"/>
    <p:sldId id="391" r:id="rId120"/>
    <p:sldId id="432" r:id="rId121"/>
    <p:sldId id="392" r:id="rId122"/>
    <p:sldId id="395" r:id="rId123"/>
    <p:sldId id="396" r:id="rId124"/>
    <p:sldId id="439" r:id="rId125"/>
    <p:sldId id="401" r:id="rId126"/>
    <p:sldId id="397" r:id="rId127"/>
    <p:sldId id="399" r:id="rId128"/>
    <p:sldId id="398" r:id="rId129"/>
    <p:sldId id="400" r:id="rId130"/>
    <p:sldId id="435" r:id="rId131"/>
    <p:sldId id="402" r:id="rId132"/>
    <p:sldId id="403" r:id="rId133"/>
    <p:sldId id="404" r:id="rId134"/>
    <p:sldId id="405" r:id="rId135"/>
    <p:sldId id="407" r:id="rId136"/>
    <p:sldId id="406" r:id="rId13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48" y="-1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4D32F-29C9-4465-9DB4-808D86819628}" type="datetimeFigureOut">
              <a:rPr lang="zh-TW" altLang="en-US" smtClean="0"/>
              <a:t>2021/2/8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78906-7F98-4520-8396-0FDC0087E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4389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AC-847C-4886-9000-4412C4D4F006}" type="datetime1">
              <a:rPr lang="zh-TW" altLang="en-US" smtClean="0"/>
              <a:t>2021/2/8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BDA0D-0028-4179-BE4B-AEA7B71B72D9}" type="datetime1">
              <a:rPr lang="zh-TW" altLang="en-US" smtClean="0"/>
              <a:t>2021/2/8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6918A-91BA-4CD0-A9EB-D58898AC8922}" type="datetime1">
              <a:rPr lang="zh-TW" altLang="en-US" smtClean="0"/>
              <a:t>2021/2/8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A1F6E-53E2-4B9F-AF87-A8A8E0D070B9}" type="datetime1">
              <a:rPr lang="zh-TW" altLang="en-US" smtClean="0"/>
              <a:t>2021/2/8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590E6-525A-437D-B230-04F0468BD2C4}" type="datetime1">
              <a:rPr lang="zh-TW" altLang="en-US" smtClean="0"/>
              <a:t>2021/2/8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ADC32-2CB4-475D-93A4-EFE7CAE4E3A7}" type="datetime1">
              <a:rPr lang="zh-TW" altLang="en-US" smtClean="0"/>
              <a:t>2021/2/8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B38FF-B505-44C4-83F5-E486868B0F9A}" type="datetime1">
              <a:rPr lang="zh-TW" altLang="en-US" smtClean="0"/>
              <a:t>2021/2/8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F1FBA-E286-4BA6-820E-DC48B909C345}" type="datetime1">
              <a:rPr lang="zh-TW" altLang="en-US" smtClean="0"/>
              <a:t>2021/2/8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ACC33-41D4-4AC4-8716-FB7FAB6CEF48}" type="datetime1">
              <a:rPr lang="zh-TW" altLang="en-US" smtClean="0"/>
              <a:t>2021/2/8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CFA8D-1314-4781-818C-FB63B7438E65}" type="datetime1">
              <a:rPr lang="zh-TW" altLang="en-US" smtClean="0"/>
              <a:t>2021/2/8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F8734-DE61-49BB-91E4-E57DC8EE35A8}" type="datetime1">
              <a:rPr lang="zh-TW" altLang="en-US" smtClean="0"/>
              <a:t>2021/2/8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F0717-08A5-4809-AD26-DAFCDA417D29}" type="datetime1">
              <a:rPr lang="zh-TW" altLang="en-US" smtClean="0"/>
              <a:t>2021/2/8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m.windsortaiwan.com/" TargetMode="External"/><Relationship Id="rId2" Type="http://schemas.openxmlformats.org/officeDocument/2006/relationships/hyperlink" Target="http://doremi-nut.com/index.php?lang=tw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inskyhotel.com/" TargetMode="External"/><Relationship Id="rId4" Type="http://schemas.openxmlformats.org/officeDocument/2006/relationships/hyperlink" Target="http://www.gvrb.com.tw/bathrooms" TargetMode="Externa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hatismyscreenresolution.net/multi-screen-test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daneden.github.io/animate.css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/>
              <a:t>Responsive Web </a:t>
            </a:r>
            <a:r>
              <a:rPr lang="en-US" altLang="zh-TW" smtClean="0"/>
              <a:t>Design(RWD)</a:t>
            </a:r>
            <a:br>
              <a:rPr lang="en-US" altLang="zh-TW" smtClean="0"/>
            </a:br>
            <a:r>
              <a:rPr lang="zh-TW" altLang="en-US" smtClean="0"/>
              <a:t>響應</a:t>
            </a:r>
            <a:r>
              <a:rPr lang="zh-TW" altLang="en-US"/>
              <a:t>式網頁</a:t>
            </a:r>
            <a:r>
              <a:rPr lang="zh-TW" altLang="en-US" smtClean="0"/>
              <a:t>設計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245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RWD</a:t>
            </a:r>
            <a:r>
              <a:rPr lang="zh-TW" altLang="en-US" smtClean="0"/>
              <a:t>範例網站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>
                <a:hlinkClick r:id="rId2"/>
              </a:rPr>
              <a:t>http://</a:t>
            </a:r>
            <a:r>
              <a:rPr lang="en-US" altLang="zh-TW" smtClean="0">
                <a:hlinkClick r:id="rId2"/>
              </a:rPr>
              <a:t>doremi-nut.com/index.php?lang=tw</a:t>
            </a:r>
            <a:endParaRPr lang="en-US" altLang="zh-TW" smtClean="0"/>
          </a:p>
          <a:p>
            <a:r>
              <a:rPr lang="en-US" altLang="zh-TW">
                <a:hlinkClick r:id="rId3"/>
              </a:rPr>
              <a:t>http://m.windsortaiwan.com</a:t>
            </a:r>
            <a:r>
              <a:rPr lang="en-US" altLang="zh-TW" smtClean="0">
                <a:hlinkClick r:id="rId3"/>
              </a:rPr>
              <a:t>/</a:t>
            </a:r>
            <a:endParaRPr lang="en-US" altLang="zh-TW" smtClean="0"/>
          </a:p>
          <a:p>
            <a:r>
              <a:rPr lang="en-US" altLang="zh-TW">
                <a:hlinkClick r:id="rId4"/>
              </a:rPr>
              <a:t>http://</a:t>
            </a:r>
            <a:r>
              <a:rPr lang="en-US" altLang="zh-TW" smtClean="0">
                <a:hlinkClick r:id="rId4"/>
              </a:rPr>
              <a:t>www.gvrb.com.tw/bathrooms</a:t>
            </a:r>
            <a:endParaRPr lang="en-US" altLang="zh-TW" smtClean="0"/>
          </a:p>
          <a:p>
            <a:r>
              <a:rPr lang="en-US" altLang="zh-TW">
                <a:hlinkClick r:id="rId5"/>
              </a:rPr>
              <a:t>http://www.inskyhotel.com</a:t>
            </a:r>
            <a:r>
              <a:rPr lang="en-US" altLang="zh-TW" smtClean="0">
                <a:hlinkClick r:id="rId5"/>
              </a:rPr>
              <a:t>/</a:t>
            </a:r>
            <a:endParaRPr lang="en-US" altLang="zh-TW" smtClean="0"/>
          </a:p>
          <a:p>
            <a:endParaRPr lang="en-US" altLang="zh-TW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98613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Headfile.php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34" y="1340768"/>
            <a:ext cx="8817554" cy="4104456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53798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Navbar.php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45" y="1600200"/>
            <a:ext cx="8178309" cy="4525963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621306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jsfile.php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700808"/>
            <a:ext cx="9145016" cy="1111825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94794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Footer.php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84784"/>
            <a:ext cx="8229600" cy="1833729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191335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2352" y="-315416"/>
            <a:ext cx="8579296" cy="1143000"/>
          </a:xfrm>
        </p:spPr>
        <p:txBody>
          <a:bodyPr>
            <a:normAutofit fontScale="90000"/>
          </a:bodyPr>
          <a:lstStyle/>
          <a:p>
            <a:r>
              <a:rPr lang="zh-TW" altLang="en-US"/>
              <a:t>移除</a:t>
            </a:r>
            <a:r>
              <a:rPr lang="en-US" altLang="zh-TW"/>
              <a:t>content</a:t>
            </a:r>
            <a:r>
              <a:rPr lang="zh-TW" altLang="en-US"/>
              <a:t>內容，成為正式版面母</a:t>
            </a:r>
            <a:r>
              <a:rPr lang="zh-TW" altLang="en-US" smtClean="0"/>
              <a:t>檔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104</a:t>
            </a:fld>
            <a:endParaRPr lang="zh-TW" altLang="en-US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20688"/>
            <a:ext cx="8856261" cy="6237312"/>
          </a:xfrm>
        </p:spPr>
      </p:pic>
    </p:spTree>
    <p:extLst>
      <p:ext uri="{BB962C8B-B14F-4D97-AF65-F5344CB8AC3E}">
        <p14:creationId xmlns:p14="http://schemas.microsoft.com/office/powerpoint/2010/main" val="338003234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整合練習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在網路上自行尋找一個主題，利用所教的功能，自行建立一個不同主題的</a:t>
            </a:r>
            <a:r>
              <a:rPr lang="zh-TW" altLang="en-US" smtClean="0"/>
              <a:t>網頁，依所教的方式，設計出一個全新的版面。</a:t>
            </a:r>
            <a:endParaRPr lang="en-US" altLang="zh-TW" smtClean="0"/>
          </a:p>
          <a:p>
            <a:r>
              <a:rPr lang="zh-TW" altLang="en-US" smtClean="0"/>
              <a:t>主題：自訂</a:t>
            </a:r>
            <a:endParaRPr lang="en-US" altLang="zh-TW" smtClean="0"/>
          </a:p>
          <a:p>
            <a:r>
              <a:rPr lang="zh-TW" altLang="en-US" smtClean="0"/>
              <a:t>版面：自訂</a:t>
            </a:r>
            <a:endParaRPr lang="en-US" altLang="zh-TW" smtClean="0"/>
          </a:p>
          <a:p>
            <a:r>
              <a:rPr lang="zh-TW" altLang="en-US"/>
              <a:t>導覽</a:t>
            </a:r>
            <a:r>
              <a:rPr lang="zh-TW" altLang="en-US" smtClean="0"/>
              <a:t>列功能：自訂</a:t>
            </a:r>
            <a:endParaRPr lang="en-US" altLang="zh-TW" smtClean="0"/>
          </a:p>
          <a:p>
            <a:r>
              <a:rPr lang="zh-TW" altLang="en-US" smtClean="0"/>
              <a:t>產品內容：自訂</a:t>
            </a:r>
            <a:endParaRPr lang="en-US" altLang="zh-TW" smtClean="0"/>
          </a:p>
          <a:p>
            <a:r>
              <a:rPr lang="zh-TW" altLang="en-US" smtClean="0"/>
              <a:t>並且製作成為</a:t>
            </a:r>
            <a:r>
              <a:rPr lang="zh-TW" altLang="en-US"/>
              <a:t>正式版面母檔</a:t>
            </a:r>
          </a:p>
          <a:p>
            <a:endParaRPr lang="en-US" altLang="zh-TW" smtClean="0"/>
          </a:p>
          <a:p>
            <a:endParaRPr lang="en-US" altLang="zh-TW" smtClean="0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09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378296"/>
            <a:ext cx="8229600" cy="1143000"/>
          </a:xfrm>
        </p:spPr>
        <p:txBody>
          <a:bodyPr/>
          <a:lstStyle/>
          <a:p>
            <a:r>
              <a:rPr lang="zh-TW" altLang="en-US" smtClean="0"/>
              <a:t>建立會員註冊頁面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524824"/>
            <a:ext cx="5602182" cy="6333176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531101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8400"/>
            <a:ext cx="8229600" cy="1143000"/>
          </a:xfrm>
        </p:spPr>
        <p:txBody>
          <a:bodyPr/>
          <a:lstStyle/>
          <a:p>
            <a:r>
              <a:rPr lang="zh-TW" altLang="en-US" smtClean="0"/>
              <a:t>匯入資料庫表格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建立資料庫：</a:t>
            </a:r>
            <a:r>
              <a:rPr lang="en-US" altLang="zh-TW" smtClean="0"/>
              <a:t>lincandb</a:t>
            </a:r>
          </a:p>
          <a:p>
            <a:r>
              <a:rPr lang="zh-TW" altLang="en-US" smtClean="0"/>
              <a:t>匯入資料表：</a:t>
            </a:r>
            <a:r>
              <a:rPr lang="en-US" altLang="zh-TW" smtClean="0"/>
              <a:t>lincandb.sql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107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852936"/>
            <a:ext cx="424815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43135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建立會員資料表：</a:t>
            </a:r>
            <a:r>
              <a:rPr lang="en-US" altLang="zh-TW" smtClean="0"/>
              <a:t>member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84784"/>
            <a:ext cx="8229600" cy="2816132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824203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-171400"/>
            <a:ext cx="8229600" cy="1143000"/>
          </a:xfrm>
        </p:spPr>
        <p:txBody>
          <a:bodyPr/>
          <a:lstStyle/>
          <a:p>
            <a:r>
              <a:rPr lang="zh-TW" altLang="en-US" smtClean="0"/>
              <a:t>各輸入欄位建立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921" y="836712"/>
            <a:ext cx="9066418" cy="5760640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7469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mtClean="0"/>
              <a:t>RWD</a:t>
            </a:r>
            <a:r>
              <a:rPr lang="zh-TW" altLang="zh-TW" smtClean="0"/>
              <a:t>多</a:t>
            </a:r>
            <a:r>
              <a:rPr lang="zh-TW" altLang="en-US" smtClean="0"/>
              <a:t>種設</a:t>
            </a:r>
            <a:r>
              <a:rPr lang="zh-TW" altLang="en-US"/>
              <a:t>備</a:t>
            </a:r>
            <a:r>
              <a:rPr lang="zh-TW" altLang="zh-TW" smtClean="0"/>
              <a:t>螢幕</a:t>
            </a:r>
            <a:r>
              <a:rPr lang="zh-TW" altLang="en-US" smtClean="0"/>
              <a:t>解析度</a:t>
            </a:r>
            <a:r>
              <a:rPr lang="zh-TW" altLang="zh-TW" smtClean="0"/>
              <a:t>測試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/>
              <a:t>多螢幕</a:t>
            </a:r>
            <a:r>
              <a:rPr lang="zh-TW" altLang="zh-TW" smtClean="0"/>
              <a:t>測試</a:t>
            </a:r>
            <a:r>
              <a:rPr lang="zh-TW" altLang="en-US" smtClean="0"/>
              <a:t>網站</a:t>
            </a:r>
            <a:endParaRPr lang="zh-TW" altLang="zh-TW"/>
          </a:p>
          <a:p>
            <a:r>
              <a:rPr lang="en-US" altLang="zh-TW"/>
              <a:t>Multi Screen Test</a:t>
            </a:r>
            <a:endParaRPr lang="zh-TW" altLang="zh-TW"/>
          </a:p>
          <a:p>
            <a:r>
              <a:rPr lang="zh-TW" altLang="zh-TW"/>
              <a:t>網站名稱：</a:t>
            </a:r>
            <a:r>
              <a:rPr lang="en-US" altLang="zh-TW"/>
              <a:t>Multi Screen Test</a:t>
            </a:r>
            <a:br>
              <a:rPr lang="en-US" altLang="zh-TW"/>
            </a:br>
            <a:r>
              <a:rPr lang="zh-TW" altLang="zh-TW"/>
              <a:t>網站鏈結</a:t>
            </a:r>
            <a:r>
              <a:rPr lang="zh-TW" altLang="zh-TW" smtClean="0"/>
              <a:t>：</a:t>
            </a:r>
            <a:r>
              <a:rPr lang="en-US" altLang="zh-TW" u="sng">
                <a:hlinkClick r:id="rId2"/>
              </a:rPr>
              <a:t>http://</a:t>
            </a:r>
            <a:r>
              <a:rPr lang="en-US" altLang="zh-TW" u="sng" smtClean="0">
                <a:hlinkClick r:id="rId2"/>
              </a:rPr>
              <a:t>whatismyscreenresolution.net/multi-screen-test</a:t>
            </a:r>
            <a:endParaRPr lang="en-US" altLang="zh-TW" u="sng" smtClean="0"/>
          </a:p>
          <a:p>
            <a:r>
              <a:rPr lang="en-US" altLang="zh-TW" smtClean="0"/>
              <a:t>Google Chrome</a:t>
            </a:r>
            <a:r>
              <a:rPr lang="zh-TW" altLang="en-US" smtClean="0"/>
              <a:t>提供內建功能</a:t>
            </a:r>
            <a:endParaRPr lang="en-US" altLang="zh-TW" smtClean="0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369810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-171400"/>
            <a:ext cx="8229600" cy="1143000"/>
          </a:xfrm>
        </p:spPr>
        <p:txBody>
          <a:bodyPr/>
          <a:lstStyle/>
          <a:p>
            <a:r>
              <a:rPr lang="zh-TW" altLang="en-US" smtClean="0"/>
              <a:t>各輸入欄位建立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110</a:t>
            </a:fld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902444"/>
            <a:ext cx="9212098" cy="5773192"/>
          </a:xfrm>
        </p:spPr>
      </p:pic>
    </p:spTree>
    <p:extLst>
      <p:ext uri="{BB962C8B-B14F-4D97-AF65-F5344CB8AC3E}">
        <p14:creationId xmlns:p14="http://schemas.microsoft.com/office/powerpoint/2010/main" val="16360004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建立日期選擇</a:t>
            </a:r>
            <a:r>
              <a:rPr lang="en-US" altLang="zh-TW" smtClean="0"/>
              <a:t>javascript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111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909" y="3218681"/>
            <a:ext cx="9349369" cy="1296144"/>
          </a:xfrm>
          <a:prstGeom prst="rect">
            <a:avLst/>
          </a:prstGeom>
        </p:spPr>
      </p:pic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16" y="1484784"/>
            <a:ext cx="8670964" cy="1512168"/>
          </a:xfrm>
        </p:spPr>
      </p:pic>
    </p:spTree>
    <p:extLst>
      <p:ext uri="{BB962C8B-B14F-4D97-AF65-F5344CB8AC3E}">
        <p14:creationId xmlns:p14="http://schemas.microsoft.com/office/powerpoint/2010/main" val="318745624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測試日期</a:t>
            </a:r>
            <a:r>
              <a:rPr lang="zh-TW" altLang="en-US"/>
              <a:t>選擇</a:t>
            </a:r>
            <a:r>
              <a:rPr lang="en-US" altLang="zh-TW"/>
              <a:t>javascript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12776"/>
            <a:ext cx="7553325" cy="2428875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651971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建立</a:t>
            </a:r>
            <a:r>
              <a:rPr lang="en-US" altLang="zh-TW" smtClean="0"/>
              <a:t>Connection\dbset.php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12776"/>
            <a:ext cx="8229600" cy="4824536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995733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建立郵遞區號</a:t>
            </a:r>
            <a:r>
              <a:rPr lang="en-US" altLang="zh-TW" smtClean="0"/>
              <a:t>php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114</a:t>
            </a:fld>
            <a:endParaRPr lang="zh-TW" altLang="en-US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" y="1412776"/>
            <a:ext cx="9147580" cy="3816424"/>
          </a:xfrm>
        </p:spPr>
      </p:pic>
    </p:spTree>
    <p:extLst>
      <p:ext uri="{BB962C8B-B14F-4D97-AF65-F5344CB8AC3E}">
        <p14:creationId xmlns:p14="http://schemas.microsoft.com/office/powerpoint/2010/main" val="233255094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6632"/>
            <a:ext cx="8802844" cy="5112568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72980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/>
          <a:lstStyle/>
          <a:p>
            <a:r>
              <a:rPr lang="zh-TW" altLang="en-US" smtClean="0"/>
              <a:t>建立</a:t>
            </a:r>
            <a:r>
              <a:rPr kumimoji="1" lang="zh-TW" altLang="zh-TW">
                <a:solidFill>
                  <a:srgbClr val="6A8759"/>
                </a:solidFill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'Town_ajax</a:t>
            </a:r>
            <a:r>
              <a:rPr kumimoji="1" lang="zh-TW" altLang="zh-TW" smtClean="0">
                <a:solidFill>
                  <a:srgbClr val="6A8759"/>
                </a:solidFill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.php'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196752"/>
            <a:ext cx="8015317" cy="5040560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197143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/>
          <a:lstStyle/>
          <a:p>
            <a:r>
              <a:rPr lang="zh-TW" altLang="en-US" smtClean="0"/>
              <a:t>建立</a:t>
            </a:r>
            <a:r>
              <a:rPr kumimoji="1" lang="zh-TW" altLang="zh-TW">
                <a:solidFill>
                  <a:srgbClr val="6A8759"/>
                </a:solidFill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'Zip_ajax01.php'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24744"/>
            <a:ext cx="8928992" cy="5256584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387119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測試郵遞區號帶入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412776"/>
            <a:ext cx="7219950" cy="2000250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41380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帶入認證碼</a:t>
            </a:r>
            <a:r>
              <a:rPr lang="en-US" altLang="zh-TW" smtClean="0"/>
              <a:t>javascript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119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4" y="3429000"/>
            <a:ext cx="9144000" cy="2736303"/>
          </a:xfrm>
          <a:prstGeom prst="rect">
            <a:avLst/>
          </a:prstGeom>
        </p:spPr>
      </p:pic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" y="1556792"/>
            <a:ext cx="9010545" cy="1296144"/>
          </a:xfrm>
        </p:spPr>
      </p:pic>
    </p:spTree>
    <p:extLst>
      <p:ext uri="{BB962C8B-B14F-4D97-AF65-F5344CB8AC3E}">
        <p14:creationId xmlns:p14="http://schemas.microsoft.com/office/powerpoint/2010/main" val="384220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練習一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在網路上找你所喜歡的主題</a:t>
            </a:r>
            <a:endParaRPr lang="en-US" altLang="zh-TW" smtClean="0"/>
          </a:p>
          <a:p>
            <a:r>
              <a:rPr lang="zh-TW" altLang="en-US" smtClean="0"/>
              <a:t>找與主題相關</a:t>
            </a:r>
            <a:r>
              <a:rPr lang="en-US" altLang="zh-TW" smtClean="0"/>
              <a:t>RWD</a:t>
            </a:r>
            <a:r>
              <a:rPr lang="zh-TW" altLang="en-US" smtClean="0"/>
              <a:t>的</a:t>
            </a:r>
            <a:r>
              <a:rPr lang="en-US" altLang="zh-TW" smtClean="0"/>
              <a:t>3</a:t>
            </a:r>
            <a:r>
              <a:rPr lang="zh-TW" altLang="en-US" smtClean="0"/>
              <a:t>個網站，並用測試網站測試，網址需貼在下方。</a:t>
            </a:r>
            <a:endParaRPr lang="en-US" altLang="zh-TW" smtClean="0"/>
          </a:p>
          <a:p>
            <a:r>
              <a:rPr lang="zh-TW" altLang="en-US" smtClean="0"/>
              <a:t>網址：</a:t>
            </a:r>
            <a:endParaRPr lang="en-US" altLang="zh-TW" smtClean="0"/>
          </a:p>
          <a:p>
            <a:r>
              <a:rPr lang="en-US" altLang="zh-TW" smtClean="0"/>
              <a:t>1.</a:t>
            </a:r>
          </a:p>
          <a:p>
            <a:r>
              <a:rPr lang="en-US" altLang="zh-TW" smtClean="0"/>
              <a:t>2.</a:t>
            </a:r>
          </a:p>
          <a:p>
            <a:r>
              <a:rPr lang="en-US" altLang="zh-TW" smtClean="0"/>
              <a:t>3.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37466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6408712"/>
          </a:xfrm>
        </p:spPr>
        <p:txBody>
          <a:bodyPr>
            <a:normAutofit/>
          </a:bodyPr>
          <a:lstStyle/>
          <a:p>
            <a:endParaRPr lang="en-US" altLang="zh-TW" smtClean="0"/>
          </a:p>
          <a:p>
            <a:r>
              <a:rPr lang="en-US" altLang="zh-TW" smtClean="0"/>
              <a:t> </a:t>
            </a:r>
            <a:r>
              <a:rPr lang="en-US" altLang="zh-TW"/>
              <a:t>getcaptcha_img(</a:t>
            </a:r>
            <a:r>
              <a:rPr lang="zh-TW" altLang="en-US"/>
              <a:t>影象寬</a:t>
            </a:r>
            <a:r>
              <a:rPr lang="en-US" altLang="zh-TW"/>
              <a:t>,</a:t>
            </a:r>
            <a:r>
              <a:rPr lang="zh-TW" altLang="en-US"/>
              <a:t>影象高</a:t>
            </a:r>
            <a:r>
              <a:rPr lang="en-US" altLang="zh-TW"/>
              <a:t>,</a:t>
            </a:r>
            <a:r>
              <a:rPr lang="zh-TW" altLang="en-US"/>
              <a:t>亂數字碼長度，</a:t>
            </a:r>
            <a:r>
              <a:rPr lang="en-US" altLang="zh-TW"/>
              <a:t>"</a:t>
            </a:r>
            <a:r>
              <a:rPr lang="zh-TW" altLang="en-US"/>
              <a:t>影像背景顏色</a:t>
            </a:r>
            <a:r>
              <a:rPr lang="en-US" altLang="zh-TW"/>
              <a:t>16</a:t>
            </a:r>
            <a:r>
              <a:rPr lang="zh-TW" altLang="en-US"/>
              <a:t>進位</a:t>
            </a:r>
            <a:r>
              <a:rPr lang="en-US" altLang="zh-TW"/>
              <a:t>","</a:t>
            </a:r>
            <a:r>
              <a:rPr lang="zh-TW" altLang="en-US"/>
              <a:t>文字顏色</a:t>
            </a:r>
            <a:r>
              <a:rPr lang="en-US" altLang="zh-TW"/>
              <a:t>16</a:t>
            </a:r>
            <a:r>
              <a:rPr lang="zh-TW" altLang="en-US"/>
              <a:t>進位</a:t>
            </a:r>
            <a:r>
              <a:rPr lang="en-US" altLang="zh-TW"/>
              <a:t>",</a:t>
            </a:r>
            <a:r>
              <a:rPr lang="zh-TW" altLang="en-US"/>
              <a:t>雜訊顏色</a:t>
            </a:r>
            <a:r>
              <a:rPr lang="en-US" altLang="zh-TW"/>
              <a:t>16</a:t>
            </a:r>
            <a:r>
              <a:rPr lang="zh-TW" altLang="en-US"/>
              <a:t>進位</a:t>
            </a:r>
            <a:r>
              <a:rPr lang="en-US" altLang="zh-TW" smtClean="0"/>
              <a:t>," </a:t>
            </a:r>
            <a:r>
              <a:rPr lang="en-US" altLang="zh-TW"/>
              <a:t>wfield </a:t>
            </a:r>
            <a:r>
              <a:rPr lang="en-US" altLang="zh-TW" smtClean="0"/>
              <a:t>","</a:t>
            </a:r>
            <a:r>
              <a:rPr lang="en-US" altLang="zh-TW"/>
              <a:t>new");</a:t>
            </a:r>
          </a:p>
          <a:p>
            <a:r>
              <a:rPr lang="en-US" altLang="zh-TW" smtClean="0"/>
              <a:t>//</a:t>
            </a:r>
            <a:r>
              <a:rPr lang="en-US" altLang="zh-TW"/>
              <a:t>wfield=</a:t>
            </a:r>
            <a:r>
              <a:rPr lang="zh-TW" altLang="en-US"/>
              <a:t>要寫入的欄位</a:t>
            </a:r>
            <a:r>
              <a:rPr lang="en-US" altLang="zh-TW"/>
              <a:t>id</a:t>
            </a:r>
          </a:p>
          <a:p>
            <a:r>
              <a:rPr lang="en-US" altLang="zh-TW"/>
              <a:t>//selmod=</a:t>
            </a:r>
            <a:r>
              <a:rPr lang="zh-TW" altLang="en-US"/>
              <a:t>選擇模式</a:t>
            </a:r>
            <a:r>
              <a:rPr lang="en-US" altLang="zh-TW"/>
              <a:t>(new</a:t>
            </a:r>
            <a:r>
              <a:rPr lang="zh-TW" altLang="en-US"/>
              <a:t>：第一次產生，</a:t>
            </a:r>
            <a:r>
              <a:rPr lang="en-US" altLang="zh-TW"/>
              <a:t>renew</a:t>
            </a:r>
            <a:r>
              <a:rPr lang="zh-TW" altLang="en-US"/>
              <a:t>：更新認証碼</a:t>
            </a:r>
            <a:r>
              <a:rPr lang="en-US" altLang="zh-TW"/>
              <a:t>)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376392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測試</a:t>
            </a:r>
            <a:r>
              <a:rPr lang="zh-TW" altLang="en-US"/>
              <a:t>帶入認證碼</a:t>
            </a:r>
            <a:r>
              <a:rPr lang="en-US" altLang="zh-TW"/>
              <a:t>javascript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340768"/>
            <a:ext cx="6981825" cy="1000125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289360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建立表單檢查</a:t>
            </a:r>
            <a:r>
              <a:rPr lang="en-US" altLang="zh-TW" smtClean="0"/>
              <a:t>javascript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340768"/>
            <a:ext cx="6562725" cy="1981200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84090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6632"/>
            <a:ext cx="8229600" cy="6408712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744190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9" y="116632"/>
            <a:ext cx="2833611" cy="6552728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124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2576"/>
            <a:ext cx="53640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33186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建立</a:t>
            </a:r>
            <a:r>
              <a:rPr lang="en-US" altLang="zh-TW" smtClean="0"/>
              <a:t>checkemail.php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96752"/>
            <a:ext cx="8176722" cy="5400675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936735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加入檢查自訂規</a:t>
            </a:r>
            <a:r>
              <a:rPr lang="zh-TW" altLang="en-US"/>
              <a:t>則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68760"/>
            <a:ext cx="8643541" cy="4896544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721233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建立</a:t>
            </a:r>
            <a:r>
              <a:rPr lang="en-US" altLang="zh-TW" smtClean="0"/>
              <a:t>css</a:t>
            </a:r>
            <a:r>
              <a:rPr lang="zh-TW" altLang="en-US" smtClean="0"/>
              <a:t>規則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96752"/>
            <a:ext cx="7839156" cy="5184576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860253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8400"/>
            <a:ext cx="8229600" cy="1143000"/>
          </a:xfrm>
        </p:spPr>
        <p:txBody>
          <a:bodyPr/>
          <a:lstStyle/>
          <a:p>
            <a:r>
              <a:rPr lang="zh-TW" altLang="en-US" smtClean="0"/>
              <a:t>測試表單</a:t>
            </a:r>
            <a:r>
              <a:rPr lang="zh-TW" altLang="en-US"/>
              <a:t>檢查</a:t>
            </a:r>
            <a:r>
              <a:rPr lang="en-US" altLang="zh-TW"/>
              <a:t>javascript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124744"/>
            <a:ext cx="4207222" cy="5199938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267857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帶入表單上傳</a:t>
            </a:r>
            <a:r>
              <a:rPr lang="en-US" altLang="zh-TW" smtClean="0"/>
              <a:t>javascript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129</a:t>
            </a:fld>
            <a:endParaRPr lang="zh-TW" altLang="en-US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196752"/>
            <a:ext cx="7776864" cy="5574495"/>
          </a:xfrm>
        </p:spPr>
      </p:pic>
    </p:spTree>
    <p:extLst>
      <p:ext uri="{BB962C8B-B14F-4D97-AF65-F5344CB8AC3E}">
        <p14:creationId xmlns:p14="http://schemas.microsoft.com/office/powerpoint/2010/main" val="2727808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RWD</a:t>
            </a:r>
            <a:r>
              <a:rPr lang="zh-TW" altLang="en-US"/>
              <a:t>版面設計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smtClean="0"/>
              <a:t>Bootstrap</a:t>
            </a:r>
            <a:r>
              <a:rPr lang="zh-TW" altLang="en-US" smtClean="0"/>
              <a:t>：</a:t>
            </a:r>
            <a:endParaRPr lang="en-US" altLang="zh-TW" smtClean="0"/>
          </a:p>
          <a:p>
            <a:r>
              <a:rPr lang="en-US" altLang="zh-TW" smtClean="0"/>
              <a:t>bootstrap</a:t>
            </a:r>
            <a:r>
              <a:rPr lang="zh-TW" altLang="en-US" smtClean="0"/>
              <a:t>是由</a:t>
            </a:r>
            <a:r>
              <a:rPr lang="en-US" altLang="zh-TW" smtClean="0"/>
              <a:t>Twitter</a:t>
            </a:r>
            <a:r>
              <a:rPr lang="zh-TW" altLang="zh-TW"/>
              <a:t>公司發表，是目前網頁設計客戶端與行動通訊所歡迎的</a:t>
            </a:r>
            <a:r>
              <a:rPr lang="en-US" altLang="zh-TW" smtClean="0"/>
              <a:t>Framework</a:t>
            </a:r>
            <a:r>
              <a:rPr lang="zh-TW" altLang="en-US" smtClean="0"/>
              <a:t>。</a:t>
            </a:r>
            <a:endParaRPr lang="en-US" altLang="zh-TW" smtClean="0"/>
          </a:p>
          <a:p>
            <a:r>
              <a:rPr lang="zh-TW" altLang="zh-TW" smtClean="0"/>
              <a:t>它</a:t>
            </a:r>
            <a:r>
              <a:rPr lang="zh-TW" altLang="zh-TW"/>
              <a:t>由</a:t>
            </a:r>
            <a:r>
              <a:rPr lang="en-US" altLang="zh-TW"/>
              <a:t>Twitter</a:t>
            </a:r>
            <a:r>
              <a:rPr lang="zh-TW" altLang="zh-TW" smtClean="0"/>
              <a:t>的</a:t>
            </a:r>
            <a:r>
              <a:rPr lang="zh-TW" altLang="en-US" smtClean="0"/>
              <a:t>內部二位</a:t>
            </a:r>
            <a:r>
              <a:rPr lang="zh-TW" altLang="zh-TW" smtClean="0"/>
              <a:t>設計師合作</a:t>
            </a:r>
            <a:r>
              <a:rPr lang="zh-TW" altLang="zh-TW"/>
              <a:t>開發。</a:t>
            </a:r>
          </a:p>
          <a:p>
            <a:r>
              <a:rPr lang="en-US" altLang="zh-TW"/>
              <a:t>Bootstrap</a:t>
            </a:r>
            <a:r>
              <a:rPr lang="zh-TW" altLang="zh-TW"/>
              <a:t>主要建構在</a:t>
            </a:r>
            <a:r>
              <a:rPr lang="en-US" altLang="zh-TW"/>
              <a:t>HTML5</a:t>
            </a:r>
            <a:r>
              <a:rPr lang="zh-TW" altLang="zh-TW"/>
              <a:t>、</a:t>
            </a:r>
            <a:r>
              <a:rPr lang="en-US" altLang="zh-TW"/>
              <a:t>CSS</a:t>
            </a:r>
            <a:r>
              <a:rPr lang="zh-TW" altLang="zh-TW"/>
              <a:t>、</a:t>
            </a:r>
            <a:r>
              <a:rPr lang="en-US" altLang="zh-TW"/>
              <a:t>JAVASCRIPT</a:t>
            </a:r>
            <a:r>
              <a:rPr lang="zh-TW" altLang="zh-TW"/>
              <a:t>的基礎上。</a:t>
            </a:r>
          </a:p>
          <a:p>
            <a:r>
              <a:rPr lang="zh-TW" altLang="en-US" smtClean="0"/>
              <a:t>特色為</a:t>
            </a:r>
            <a:r>
              <a:rPr lang="zh-TW" altLang="zh-TW" smtClean="0"/>
              <a:t>使用</a:t>
            </a:r>
            <a:r>
              <a:rPr lang="zh-TW" altLang="zh-TW"/>
              <a:t>簡單，可靈活組合應用，使得網頁設計開發更加快速，</a:t>
            </a:r>
            <a:r>
              <a:rPr lang="en-US" altLang="zh-TW"/>
              <a:t>Bootstrap</a:t>
            </a:r>
            <a:r>
              <a:rPr lang="zh-TW" altLang="zh-TW"/>
              <a:t>提供了更佳視覺化網頁</a:t>
            </a:r>
            <a:r>
              <a:rPr lang="zh-TW" altLang="zh-TW" smtClean="0"/>
              <a:t>。</a:t>
            </a:r>
            <a:endParaRPr lang="en-US" altLang="zh-TW" smtClean="0"/>
          </a:p>
          <a:p>
            <a:r>
              <a:rPr lang="en-US" altLang="zh-TW"/>
              <a:t>https://getbootstrap.com/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43810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130</a:t>
            </a:fld>
            <a:endParaRPr lang="zh-TW" alt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8904215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225648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/>
          <a:lstStyle/>
          <a:p>
            <a:r>
              <a:rPr lang="zh-TW" altLang="en-US" smtClean="0"/>
              <a:t>建立表單</a:t>
            </a:r>
            <a:r>
              <a:rPr lang="zh-TW" altLang="en-US"/>
              <a:t>上傳</a:t>
            </a:r>
            <a:r>
              <a:rPr lang="en-US" altLang="zh-TW"/>
              <a:t>javascript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131</a:t>
            </a:fld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764704"/>
            <a:ext cx="7272808" cy="5999685"/>
          </a:xfrm>
        </p:spPr>
      </p:pic>
    </p:spTree>
    <p:extLst>
      <p:ext uri="{BB962C8B-B14F-4D97-AF65-F5344CB8AC3E}">
        <p14:creationId xmlns:p14="http://schemas.microsoft.com/office/powerpoint/2010/main" val="364298713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132</a:t>
            </a:fld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539552" y="476672"/>
            <a:ext cx="7344816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>
                <a:solidFill>
                  <a:srgbClr val="CC7832"/>
                </a:solidFill>
              </a:rPr>
              <a:t>function </a:t>
            </a:r>
            <a:r>
              <a:rPr lang="en-US" altLang="zh-TW" sz="1400">
                <a:solidFill>
                  <a:srgbClr val="FFC66D"/>
                </a:solidFill>
              </a:rPr>
              <a:t>ajaxFileUpload</a:t>
            </a:r>
            <a:r>
              <a:rPr lang="en-US" altLang="zh-TW" sz="1400"/>
              <a:t>(){</a:t>
            </a:r>
            <a:br>
              <a:rPr lang="en-US" altLang="zh-TW" sz="1400"/>
            </a:br>
            <a:r>
              <a:rPr lang="en-US" altLang="zh-TW" sz="1400"/>
              <a:t>   </a:t>
            </a:r>
            <a:r>
              <a:rPr lang="en-US" altLang="zh-TW" sz="1400" b="1">
                <a:solidFill>
                  <a:srgbClr val="CC7832"/>
                </a:solidFill>
              </a:rPr>
              <a:t>var </a:t>
            </a:r>
            <a:r>
              <a:rPr lang="en-US" altLang="zh-TW" sz="1400"/>
              <a:t>fileName = </a:t>
            </a:r>
            <a:r>
              <a:rPr lang="en-US" altLang="zh-TW" sz="1400">
                <a:solidFill>
                  <a:srgbClr val="FFC66D"/>
                </a:solidFill>
              </a:rPr>
              <a:t>$</a:t>
            </a:r>
            <a:r>
              <a:rPr lang="en-US" altLang="zh-TW" sz="1400"/>
              <a:t>(</a:t>
            </a:r>
            <a:r>
              <a:rPr lang="en-US" altLang="zh-TW" sz="1400">
                <a:solidFill>
                  <a:srgbClr val="6A8759"/>
                </a:solidFill>
              </a:rPr>
              <a:t>'#fileToUpload'</a:t>
            </a:r>
            <a:r>
              <a:rPr lang="en-US" altLang="zh-TW" sz="1400"/>
              <a:t>).</a:t>
            </a:r>
            <a:r>
              <a:rPr lang="en-US" altLang="zh-TW" sz="1400">
                <a:solidFill>
                  <a:srgbClr val="FFC66D"/>
                </a:solidFill>
              </a:rPr>
              <a:t>val</a:t>
            </a:r>
            <a:r>
              <a:rPr lang="en-US" altLang="zh-TW" sz="1400"/>
              <a:t>()</a:t>
            </a:r>
            <a:r>
              <a:rPr lang="en-US" altLang="zh-TW" sz="1400">
                <a:solidFill>
                  <a:srgbClr val="CC7832"/>
                </a:solidFill>
              </a:rPr>
              <a:t>;</a:t>
            </a:r>
            <a:br>
              <a:rPr lang="en-US" altLang="zh-TW" sz="1400">
                <a:solidFill>
                  <a:srgbClr val="CC7832"/>
                </a:solidFill>
              </a:rPr>
            </a:br>
            <a:r>
              <a:rPr lang="en-US" altLang="zh-TW" sz="1400">
                <a:solidFill>
                  <a:srgbClr val="CC7832"/>
                </a:solidFill>
              </a:rPr>
              <a:t>          </a:t>
            </a:r>
            <a:r>
              <a:rPr lang="en-US" altLang="zh-TW" sz="1400" b="1">
                <a:solidFill>
                  <a:srgbClr val="CC7832"/>
                </a:solidFill>
              </a:rPr>
              <a:t>var </a:t>
            </a:r>
            <a:r>
              <a:rPr lang="en-US" altLang="zh-TW" sz="1400"/>
              <a:t>idxDot = fileName.</a:t>
            </a:r>
            <a:r>
              <a:rPr lang="en-US" altLang="zh-TW" sz="1400">
                <a:solidFill>
                  <a:srgbClr val="FFC66D"/>
                </a:solidFill>
              </a:rPr>
              <a:t>lastIndexOf</a:t>
            </a:r>
            <a:r>
              <a:rPr lang="en-US" altLang="zh-TW" sz="1400"/>
              <a:t>(</a:t>
            </a:r>
            <a:r>
              <a:rPr lang="en-US" altLang="zh-TW" sz="1400">
                <a:solidFill>
                  <a:srgbClr val="6A8759"/>
                </a:solidFill>
              </a:rPr>
              <a:t>"."</a:t>
            </a:r>
            <a:r>
              <a:rPr lang="en-US" altLang="zh-TW" sz="1400"/>
              <a:t>) + </a:t>
            </a:r>
            <a:r>
              <a:rPr lang="en-US" altLang="zh-TW" sz="1400">
                <a:solidFill>
                  <a:srgbClr val="6897BB"/>
                </a:solidFill>
              </a:rPr>
              <a:t>1</a:t>
            </a:r>
            <a:r>
              <a:rPr lang="en-US" altLang="zh-TW" sz="1400">
                <a:solidFill>
                  <a:srgbClr val="CC7832"/>
                </a:solidFill>
              </a:rPr>
              <a:t>;</a:t>
            </a:r>
            <a:br>
              <a:rPr lang="en-US" altLang="zh-TW" sz="1400">
                <a:solidFill>
                  <a:srgbClr val="CC7832"/>
                </a:solidFill>
              </a:rPr>
            </a:br>
            <a:r>
              <a:rPr lang="en-US" altLang="zh-TW" sz="1400">
                <a:solidFill>
                  <a:srgbClr val="CC7832"/>
                </a:solidFill>
              </a:rPr>
              <a:t>          </a:t>
            </a:r>
            <a:r>
              <a:rPr lang="en-US" altLang="zh-TW" sz="1400" b="1">
                <a:solidFill>
                  <a:srgbClr val="CC7832"/>
                </a:solidFill>
              </a:rPr>
              <a:t>var </a:t>
            </a:r>
            <a:r>
              <a:rPr lang="en-US" altLang="zh-TW" sz="1400"/>
              <a:t>extFile = fileName.</a:t>
            </a:r>
            <a:r>
              <a:rPr lang="en-US" altLang="zh-TW" sz="1400">
                <a:solidFill>
                  <a:srgbClr val="FFC66D"/>
                </a:solidFill>
              </a:rPr>
              <a:t>substr</a:t>
            </a:r>
            <a:r>
              <a:rPr lang="en-US" altLang="zh-TW" sz="1400"/>
              <a:t>(idxDot</a:t>
            </a:r>
            <a:r>
              <a:rPr lang="en-US" altLang="zh-TW" sz="1400">
                <a:solidFill>
                  <a:srgbClr val="CC7832"/>
                </a:solidFill>
              </a:rPr>
              <a:t>, </a:t>
            </a:r>
            <a:r>
              <a:rPr lang="en-US" altLang="zh-TW" sz="1400"/>
              <a:t>fileName.</a:t>
            </a:r>
            <a:r>
              <a:rPr lang="en-US" altLang="zh-TW" sz="1400">
                <a:solidFill>
                  <a:srgbClr val="9876AA"/>
                </a:solidFill>
              </a:rPr>
              <a:t>length</a:t>
            </a:r>
            <a:r>
              <a:rPr lang="en-US" altLang="zh-TW" sz="1400"/>
              <a:t>).</a:t>
            </a:r>
            <a:r>
              <a:rPr lang="en-US" altLang="zh-TW" sz="1400">
                <a:solidFill>
                  <a:srgbClr val="FFC66D"/>
                </a:solidFill>
              </a:rPr>
              <a:t>toLowerCase</a:t>
            </a:r>
            <a:r>
              <a:rPr lang="en-US" altLang="zh-TW" sz="1400"/>
              <a:t>()</a:t>
            </a:r>
            <a:r>
              <a:rPr lang="en-US" altLang="zh-TW" sz="1400">
                <a:solidFill>
                  <a:srgbClr val="CC7832"/>
                </a:solidFill>
              </a:rPr>
              <a:t>;</a:t>
            </a:r>
            <a:br>
              <a:rPr lang="en-US" altLang="zh-TW" sz="1400">
                <a:solidFill>
                  <a:srgbClr val="CC7832"/>
                </a:solidFill>
              </a:rPr>
            </a:br>
            <a:r>
              <a:rPr lang="en-US" altLang="zh-TW" sz="1400">
                <a:solidFill>
                  <a:srgbClr val="CC7832"/>
                </a:solidFill>
              </a:rPr>
              <a:t>          </a:t>
            </a:r>
            <a:r>
              <a:rPr lang="en-US" altLang="zh-TW" sz="1400" b="1">
                <a:solidFill>
                  <a:srgbClr val="CC7832"/>
                </a:solidFill>
              </a:rPr>
              <a:t>if </a:t>
            </a:r>
            <a:r>
              <a:rPr lang="en-US" altLang="zh-TW" sz="1400"/>
              <a:t>(extFile==</a:t>
            </a:r>
            <a:r>
              <a:rPr lang="en-US" altLang="zh-TW" sz="1400">
                <a:solidFill>
                  <a:srgbClr val="6A8759"/>
                </a:solidFill>
              </a:rPr>
              <a:t>"jpg" </a:t>
            </a:r>
            <a:r>
              <a:rPr lang="en-US" altLang="zh-TW" sz="1400"/>
              <a:t>|| extFile==</a:t>
            </a:r>
            <a:r>
              <a:rPr lang="en-US" altLang="zh-TW" sz="1400">
                <a:solidFill>
                  <a:srgbClr val="6A8759"/>
                </a:solidFill>
              </a:rPr>
              <a:t>"jpeg" </a:t>
            </a:r>
            <a:r>
              <a:rPr lang="en-US" altLang="zh-TW" sz="1400"/>
              <a:t>|| extFile==</a:t>
            </a:r>
            <a:r>
              <a:rPr lang="en-US" altLang="zh-TW" sz="1400">
                <a:solidFill>
                  <a:srgbClr val="6A8759"/>
                </a:solidFill>
              </a:rPr>
              <a:t>"png"</a:t>
            </a:r>
            <a:r>
              <a:rPr lang="en-US" altLang="zh-TW" sz="1400"/>
              <a:t>|| extFile==</a:t>
            </a:r>
            <a:r>
              <a:rPr lang="en-US" altLang="zh-TW" sz="1400">
                <a:solidFill>
                  <a:srgbClr val="6A8759"/>
                </a:solidFill>
              </a:rPr>
              <a:t>"gif"</a:t>
            </a:r>
            <a:r>
              <a:rPr lang="en-US" altLang="zh-TW" sz="1400"/>
              <a:t>){</a:t>
            </a:r>
            <a:br>
              <a:rPr lang="en-US" altLang="zh-TW" sz="1400"/>
            </a:br>
            <a:r>
              <a:rPr lang="en-US" altLang="zh-TW" sz="1400"/>
              <a:t>              $.ajaxFileUpload({</a:t>
            </a:r>
            <a:br>
              <a:rPr lang="en-US" altLang="zh-TW" sz="1400"/>
            </a:br>
            <a:r>
              <a:rPr lang="en-US" altLang="zh-TW" sz="1400"/>
              <a:t>         </a:t>
            </a:r>
            <a:r>
              <a:rPr lang="en-US" altLang="zh-TW" sz="1400">
                <a:solidFill>
                  <a:srgbClr val="9876AA"/>
                </a:solidFill>
              </a:rPr>
              <a:t>url</a:t>
            </a:r>
            <a:r>
              <a:rPr lang="en-US" altLang="zh-TW" sz="1400"/>
              <a:t>:</a:t>
            </a:r>
            <a:r>
              <a:rPr lang="en-US" altLang="zh-TW" sz="1400">
                <a:solidFill>
                  <a:srgbClr val="6A8759"/>
                </a:solidFill>
              </a:rPr>
              <a:t>'doajaxfileupload01.php'</a:t>
            </a:r>
            <a:r>
              <a:rPr lang="en-US" altLang="zh-TW" sz="1400">
                <a:solidFill>
                  <a:srgbClr val="CC7832"/>
                </a:solidFill>
              </a:rPr>
              <a:t>,</a:t>
            </a:r>
            <a:br>
              <a:rPr lang="en-US" altLang="zh-TW" sz="1400">
                <a:solidFill>
                  <a:srgbClr val="CC7832"/>
                </a:solidFill>
              </a:rPr>
            </a:br>
            <a:r>
              <a:rPr lang="en-US" altLang="zh-TW" sz="1400">
                <a:solidFill>
                  <a:srgbClr val="CC7832"/>
                </a:solidFill>
              </a:rPr>
              <a:t>         </a:t>
            </a:r>
            <a:r>
              <a:rPr lang="en-US" altLang="zh-TW" sz="1400">
                <a:solidFill>
                  <a:srgbClr val="9876AA"/>
                </a:solidFill>
              </a:rPr>
              <a:t>secureuri</a:t>
            </a:r>
            <a:r>
              <a:rPr lang="en-US" altLang="zh-TW" sz="1400"/>
              <a:t>:</a:t>
            </a:r>
            <a:r>
              <a:rPr lang="en-US" altLang="zh-TW" sz="1400" b="1">
                <a:solidFill>
                  <a:srgbClr val="CC7832"/>
                </a:solidFill>
              </a:rPr>
              <a:t>false</a:t>
            </a:r>
            <a:r>
              <a:rPr lang="en-US" altLang="zh-TW" sz="1400">
                <a:solidFill>
                  <a:srgbClr val="CC7832"/>
                </a:solidFill>
              </a:rPr>
              <a:t>,</a:t>
            </a:r>
            <a:br>
              <a:rPr lang="en-US" altLang="zh-TW" sz="1400">
                <a:solidFill>
                  <a:srgbClr val="CC7832"/>
                </a:solidFill>
              </a:rPr>
            </a:br>
            <a:r>
              <a:rPr lang="en-US" altLang="zh-TW" sz="1400">
                <a:solidFill>
                  <a:srgbClr val="CC7832"/>
                </a:solidFill>
              </a:rPr>
              <a:t>         </a:t>
            </a:r>
            <a:r>
              <a:rPr lang="en-US" altLang="zh-TW" sz="1400">
                <a:solidFill>
                  <a:srgbClr val="9876AA"/>
                </a:solidFill>
              </a:rPr>
              <a:t>fileElementId</a:t>
            </a:r>
            <a:r>
              <a:rPr lang="en-US" altLang="zh-TW" sz="1400"/>
              <a:t>:</a:t>
            </a:r>
            <a:r>
              <a:rPr lang="en-US" altLang="zh-TW" sz="1400">
                <a:solidFill>
                  <a:srgbClr val="6A8759"/>
                </a:solidFill>
              </a:rPr>
              <a:t>'fileToUpload'</a:t>
            </a:r>
            <a:r>
              <a:rPr lang="en-US" altLang="zh-TW" sz="1400">
                <a:solidFill>
                  <a:srgbClr val="CC7832"/>
                </a:solidFill>
              </a:rPr>
              <a:t>,</a:t>
            </a:r>
            <a:br>
              <a:rPr lang="en-US" altLang="zh-TW" sz="1400">
                <a:solidFill>
                  <a:srgbClr val="CC7832"/>
                </a:solidFill>
              </a:rPr>
            </a:br>
            <a:r>
              <a:rPr lang="en-US" altLang="zh-TW" sz="1400">
                <a:solidFill>
                  <a:srgbClr val="CC7832"/>
                </a:solidFill>
              </a:rPr>
              <a:t>         </a:t>
            </a:r>
            <a:r>
              <a:rPr lang="en-US" altLang="zh-TW" sz="1400">
                <a:solidFill>
                  <a:srgbClr val="9876AA"/>
                </a:solidFill>
              </a:rPr>
              <a:t>dataType</a:t>
            </a:r>
            <a:r>
              <a:rPr lang="en-US" altLang="zh-TW" sz="1400"/>
              <a:t>: </a:t>
            </a:r>
            <a:r>
              <a:rPr lang="en-US" altLang="zh-TW" sz="1400">
                <a:solidFill>
                  <a:srgbClr val="6A8759"/>
                </a:solidFill>
              </a:rPr>
              <a:t>'json'</a:t>
            </a:r>
            <a:r>
              <a:rPr lang="en-US" altLang="zh-TW" sz="1400">
                <a:solidFill>
                  <a:srgbClr val="CC7832"/>
                </a:solidFill>
              </a:rPr>
              <a:t>,</a:t>
            </a:r>
            <a:br>
              <a:rPr lang="en-US" altLang="zh-TW" sz="1400">
                <a:solidFill>
                  <a:srgbClr val="CC7832"/>
                </a:solidFill>
              </a:rPr>
            </a:br>
            <a:r>
              <a:rPr lang="en-US" altLang="zh-TW" sz="1400">
                <a:solidFill>
                  <a:srgbClr val="CC7832"/>
                </a:solidFill>
              </a:rPr>
              <a:t>         </a:t>
            </a:r>
            <a:r>
              <a:rPr lang="en-US" altLang="zh-TW" sz="1400">
                <a:solidFill>
                  <a:srgbClr val="FFC66D"/>
                </a:solidFill>
              </a:rPr>
              <a:t>success</a:t>
            </a:r>
            <a:r>
              <a:rPr lang="en-US" altLang="zh-TW" sz="1400"/>
              <a:t>: </a:t>
            </a:r>
            <a:r>
              <a:rPr lang="en-US" altLang="zh-TW" sz="1400" b="1">
                <a:solidFill>
                  <a:srgbClr val="CC7832"/>
                </a:solidFill>
              </a:rPr>
              <a:t>function </a:t>
            </a:r>
            <a:r>
              <a:rPr lang="en-US" altLang="zh-TW" sz="1400"/>
              <a:t>(data){</a:t>
            </a:r>
            <a:br>
              <a:rPr lang="en-US" altLang="zh-TW" sz="1400"/>
            </a:br>
            <a:r>
              <a:rPr lang="en-US" altLang="zh-TW" sz="1400"/>
              <a:t>            </a:t>
            </a:r>
            <a:r>
              <a:rPr lang="en-US" altLang="zh-TW" sz="1400" b="1">
                <a:solidFill>
                  <a:srgbClr val="CC7832"/>
                </a:solidFill>
              </a:rPr>
              <a:t>if</a:t>
            </a:r>
            <a:r>
              <a:rPr lang="en-US" altLang="zh-TW" sz="1400"/>
              <a:t>(data.</a:t>
            </a:r>
            <a:r>
              <a:rPr lang="en-US" altLang="zh-TW" sz="1400">
                <a:solidFill>
                  <a:srgbClr val="9876AA"/>
                </a:solidFill>
              </a:rPr>
              <a:t>success</a:t>
            </a:r>
            <a:r>
              <a:rPr lang="en-US" altLang="zh-TW" sz="1400"/>
              <a:t>==</a:t>
            </a:r>
            <a:r>
              <a:rPr lang="en-US" altLang="zh-TW" sz="1400">
                <a:solidFill>
                  <a:srgbClr val="6A8759"/>
                </a:solidFill>
              </a:rPr>
              <a:t>'true'</a:t>
            </a:r>
            <a:r>
              <a:rPr lang="en-US" altLang="zh-TW" sz="1400"/>
              <a:t>){</a:t>
            </a:r>
            <a:br>
              <a:rPr lang="en-US" altLang="zh-TW" sz="1400"/>
            </a:br>
            <a:r>
              <a:rPr lang="en-US" altLang="zh-TW" sz="1400"/>
              <a:t>               </a:t>
            </a:r>
            <a:r>
              <a:rPr lang="en-US" altLang="zh-TW" sz="1400">
                <a:solidFill>
                  <a:srgbClr val="FFC66D"/>
                </a:solidFill>
              </a:rPr>
              <a:t>alert</a:t>
            </a:r>
            <a:r>
              <a:rPr lang="en-US" altLang="zh-TW" sz="1400"/>
              <a:t>(data.</a:t>
            </a:r>
            <a:r>
              <a:rPr lang="en-US" altLang="zh-TW" sz="1400">
                <a:solidFill>
                  <a:srgbClr val="9876AA"/>
                </a:solidFill>
              </a:rPr>
              <a:t>msg</a:t>
            </a:r>
            <a:r>
              <a:rPr lang="en-US" altLang="zh-TW" sz="1400"/>
              <a:t>)</a:t>
            </a:r>
            <a:r>
              <a:rPr lang="en-US" altLang="zh-TW" sz="1400">
                <a:solidFill>
                  <a:srgbClr val="CC7832"/>
                </a:solidFill>
              </a:rPr>
              <a:t>;</a:t>
            </a:r>
            <a:br>
              <a:rPr lang="en-US" altLang="zh-TW" sz="1400">
                <a:solidFill>
                  <a:srgbClr val="CC7832"/>
                </a:solidFill>
              </a:rPr>
            </a:br>
            <a:r>
              <a:rPr lang="en-US" altLang="zh-TW" sz="1400">
                <a:solidFill>
                  <a:srgbClr val="CC7832"/>
                </a:solidFill>
              </a:rPr>
              <a:t>               </a:t>
            </a:r>
            <a:r>
              <a:rPr lang="en-US" altLang="zh-TW" sz="1400">
                <a:solidFill>
                  <a:srgbClr val="FFC66D"/>
                </a:solidFill>
              </a:rPr>
              <a:t>$</a:t>
            </a:r>
            <a:r>
              <a:rPr lang="en-US" altLang="zh-TW" sz="1400"/>
              <a:t>(</a:t>
            </a:r>
            <a:r>
              <a:rPr lang="en-US" altLang="zh-TW" sz="1400">
                <a:solidFill>
                  <a:srgbClr val="6A8759"/>
                </a:solidFill>
              </a:rPr>
              <a:t>'#uploadname'</a:t>
            </a:r>
            <a:r>
              <a:rPr lang="en-US" altLang="zh-TW" sz="1400"/>
              <a:t>).</a:t>
            </a:r>
            <a:r>
              <a:rPr lang="en-US" altLang="zh-TW" sz="1400">
                <a:solidFill>
                  <a:srgbClr val="FFC66D"/>
                </a:solidFill>
              </a:rPr>
              <a:t>val</a:t>
            </a:r>
            <a:r>
              <a:rPr lang="en-US" altLang="zh-TW" sz="1400"/>
              <a:t>(data.</a:t>
            </a:r>
            <a:r>
              <a:rPr lang="en-US" altLang="zh-TW" sz="1400">
                <a:solidFill>
                  <a:srgbClr val="9876AA"/>
                </a:solidFill>
              </a:rPr>
              <a:t>filename</a:t>
            </a:r>
            <a:r>
              <a:rPr lang="en-US" altLang="zh-TW" sz="1400"/>
              <a:t>[</a:t>
            </a:r>
            <a:r>
              <a:rPr lang="en-US" altLang="zh-TW" sz="1400">
                <a:solidFill>
                  <a:srgbClr val="6897BB"/>
                </a:solidFill>
              </a:rPr>
              <a:t>0</a:t>
            </a:r>
            <a:r>
              <a:rPr lang="en-US" altLang="zh-TW" sz="1400"/>
              <a:t>])</a:t>
            </a:r>
            <a:r>
              <a:rPr lang="en-US" altLang="zh-TW" sz="1400">
                <a:solidFill>
                  <a:srgbClr val="CC7832"/>
                </a:solidFill>
              </a:rPr>
              <a:t>;</a:t>
            </a:r>
            <a:br>
              <a:rPr lang="en-US" altLang="zh-TW" sz="1400">
                <a:solidFill>
                  <a:srgbClr val="CC7832"/>
                </a:solidFill>
              </a:rPr>
            </a:br>
            <a:r>
              <a:rPr lang="en-US" altLang="zh-TW" sz="1400">
                <a:solidFill>
                  <a:srgbClr val="CC7832"/>
                </a:solidFill>
              </a:rPr>
              <a:t>               </a:t>
            </a:r>
            <a:r>
              <a:rPr lang="en-US" altLang="zh-TW" sz="1400">
                <a:solidFill>
                  <a:srgbClr val="FFC66D"/>
                </a:solidFill>
              </a:rPr>
              <a:t>$</a:t>
            </a:r>
            <a:r>
              <a:rPr lang="en-US" altLang="zh-TW" sz="1400"/>
              <a:t>(</a:t>
            </a:r>
            <a:r>
              <a:rPr lang="en-US" altLang="zh-TW" sz="1400">
                <a:solidFill>
                  <a:srgbClr val="6A8759"/>
                </a:solidFill>
              </a:rPr>
              <a:t>'#showimg'</a:t>
            </a:r>
            <a:r>
              <a:rPr lang="en-US" altLang="zh-TW" sz="1400"/>
              <a:t>).</a:t>
            </a:r>
            <a:r>
              <a:rPr lang="en-US" altLang="zh-TW" sz="1400">
                <a:solidFill>
                  <a:srgbClr val="FFC66D"/>
                </a:solidFill>
              </a:rPr>
              <a:t>attr</a:t>
            </a:r>
            <a:r>
              <a:rPr lang="en-US" altLang="zh-TW" sz="1400"/>
              <a:t>({</a:t>
            </a:r>
            <a:r>
              <a:rPr lang="en-US" altLang="zh-TW" sz="1400">
                <a:solidFill>
                  <a:srgbClr val="6A8759"/>
                </a:solidFill>
              </a:rPr>
              <a:t>'src'</a:t>
            </a:r>
            <a:r>
              <a:rPr lang="en-US" altLang="zh-TW" sz="1400"/>
              <a:t>:</a:t>
            </a:r>
            <a:r>
              <a:rPr lang="en-US" altLang="zh-TW" sz="1400">
                <a:solidFill>
                  <a:srgbClr val="6A8759"/>
                </a:solidFill>
              </a:rPr>
              <a:t>'uploads/'</a:t>
            </a:r>
            <a:r>
              <a:rPr lang="en-US" altLang="zh-TW" sz="1400"/>
              <a:t>+data.</a:t>
            </a:r>
            <a:r>
              <a:rPr lang="en-US" altLang="zh-TW" sz="1400">
                <a:solidFill>
                  <a:srgbClr val="9876AA"/>
                </a:solidFill>
              </a:rPr>
              <a:t>filename</a:t>
            </a:r>
            <a:r>
              <a:rPr lang="en-US" altLang="zh-TW" sz="1400"/>
              <a:t>[</a:t>
            </a:r>
            <a:r>
              <a:rPr lang="en-US" altLang="zh-TW" sz="1400">
                <a:solidFill>
                  <a:srgbClr val="6897BB"/>
                </a:solidFill>
              </a:rPr>
              <a:t>0</a:t>
            </a:r>
            <a:r>
              <a:rPr lang="en-US" altLang="zh-TW" sz="1400"/>
              <a:t>]</a:t>
            </a:r>
            <a:r>
              <a:rPr lang="en-US" altLang="zh-TW" sz="1400">
                <a:solidFill>
                  <a:srgbClr val="CC7832"/>
                </a:solidFill>
              </a:rPr>
              <a:t>,</a:t>
            </a:r>
            <a:r>
              <a:rPr lang="en-US" altLang="zh-TW" sz="1400">
                <a:solidFill>
                  <a:srgbClr val="6A8759"/>
                </a:solidFill>
              </a:rPr>
              <a:t>'style'</a:t>
            </a:r>
            <a:r>
              <a:rPr lang="en-US" altLang="zh-TW" sz="1400"/>
              <a:t>:</a:t>
            </a:r>
            <a:r>
              <a:rPr lang="en-US" altLang="zh-TW" sz="1400">
                <a:solidFill>
                  <a:srgbClr val="6A8759"/>
                </a:solidFill>
              </a:rPr>
              <a:t>'display:block;'</a:t>
            </a:r>
            <a:r>
              <a:rPr lang="en-US" altLang="zh-TW" sz="1400"/>
              <a:t>})</a:t>
            </a:r>
            <a:r>
              <a:rPr lang="en-US" altLang="zh-TW" sz="1400">
                <a:solidFill>
                  <a:srgbClr val="CC7832"/>
                </a:solidFill>
              </a:rPr>
              <a:t>;</a:t>
            </a:r>
            <a:br>
              <a:rPr lang="en-US" altLang="zh-TW" sz="1400">
                <a:solidFill>
                  <a:srgbClr val="CC7832"/>
                </a:solidFill>
              </a:rPr>
            </a:br>
            <a:r>
              <a:rPr lang="en-US" altLang="zh-TW" sz="1400">
                <a:solidFill>
                  <a:srgbClr val="CC7832"/>
                </a:solidFill>
              </a:rPr>
              <a:t>            </a:t>
            </a:r>
            <a:r>
              <a:rPr lang="en-US" altLang="zh-TW" sz="1400"/>
              <a:t>} </a:t>
            </a:r>
            <a:r>
              <a:rPr lang="en-US" altLang="zh-TW" sz="1400" b="1">
                <a:solidFill>
                  <a:srgbClr val="CC7832"/>
                </a:solidFill>
              </a:rPr>
              <a:t>else </a:t>
            </a:r>
            <a:r>
              <a:rPr lang="en-US" altLang="zh-TW" sz="1400"/>
              <a:t>{</a:t>
            </a:r>
            <a:br>
              <a:rPr lang="en-US" altLang="zh-TW" sz="1400"/>
            </a:br>
            <a:r>
              <a:rPr lang="en-US" altLang="zh-TW" sz="1400"/>
              <a:t>               </a:t>
            </a:r>
            <a:r>
              <a:rPr lang="en-US" altLang="zh-TW" sz="1400">
                <a:solidFill>
                  <a:srgbClr val="FFC66D"/>
                </a:solidFill>
              </a:rPr>
              <a:t>alert</a:t>
            </a:r>
            <a:r>
              <a:rPr lang="en-US" altLang="zh-TW" sz="1400"/>
              <a:t>(data.</a:t>
            </a:r>
            <a:r>
              <a:rPr lang="en-US" altLang="zh-TW" sz="1400">
                <a:solidFill>
                  <a:srgbClr val="9876AA"/>
                </a:solidFill>
              </a:rPr>
              <a:t>error</a:t>
            </a:r>
            <a:r>
              <a:rPr lang="en-US" altLang="zh-TW" sz="1400"/>
              <a:t>)</a:t>
            </a:r>
            <a:r>
              <a:rPr lang="en-US" altLang="zh-TW" sz="1400">
                <a:solidFill>
                  <a:srgbClr val="CC7832"/>
                </a:solidFill>
              </a:rPr>
              <a:t>;</a:t>
            </a:r>
            <a:br>
              <a:rPr lang="en-US" altLang="zh-TW" sz="1400">
                <a:solidFill>
                  <a:srgbClr val="CC7832"/>
                </a:solidFill>
              </a:rPr>
            </a:br>
            <a:r>
              <a:rPr lang="en-US" altLang="zh-TW" sz="1400">
                <a:solidFill>
                  <a:srgbClr val="CC7832"/>
                </a:solidFill>
              </a:rPr>
              <a:t>            </a:t>
            </a:r>
            <a:r>
              <a:rPr lang="en-US" altLang="zh-TW" sz="1400"/>
              <a:t>}</a:t>
            </a:r>
            <a:br>
              <a:rPr lang="en-US" altLang="zh-TW" sz="1400"/>
            </a:br>
            <a:r>
              <a:rPr lang="en-US" altLang="zh-TW" sz="1400"/>
              <a:t>         }</a:t>
            </a:r>
            <a:r>
              <a:rPr lang="en-US" altLang="zh-TW" sz="1400">
                <a:solidFill>
                  <a:srgbClr val="CC7832"/>
                </a:solidFill>
              </a:rPr>
              <a:t>,</a:t>
            </a:r>
            <a:br>
              <a:rPr lang="en-US" altLang="zh-TW" sz="1400">
                <a:solidFill>
                  <a:srgbClr val="CC7832"/>
                </a:solidFill>
              </a:rPr>
            </a:br>
            <a:r>
              <a:rPr lang="en-US" altLang="zh-TW" sz="1400">
                <a:solidFill>
                  <a:srgbClr val="CC7832"/>
                </a:solidFill>
              </a:rPr>
              <a:t>         </a:t>
            </a:r>
            <a:r>
              <a:rPr lang="en-US" altLang="zh-TW" sz="1400">
                <a:solidFill>
                  <a:srgbClr val="FFC66D"/>
                </a:solidFill>
              </a:rPr>
              <a:t>error</a:t>
            </a:r>
            <a:r>
              <a:rPr lang="en-US" altLang="zh-TW" sz="1400"/>
              <a:t>: </a:t>
            </a:r>
            <a:r>
              <a:rPr lang="en-US" altLang="zh-TW" sz="1400" b="1">
                <a:solidFill>
                  <a:srgbClr val="CC7832"/>
                </a:solidFill>
              </a:rPr>
              <a:t>function </a:t>
            </a:r>
            <a:r>
              <a:rPr lang="en-US" altLang="zh-TW" sz="1400"/>
              <a:t>(data</a:t>
            </a:r>
            <a:r>
              <a:rPr lang="en-US" altLang="zh-TW" sz="1400">
                <a:solidFill>
                  <a:srgbClr val="CC7832"/>
                </a:solidFill>
              </a:rPr>
              <a:t>, </a:t>
            </a:r>
            <a:r>
              <a:rPr lang="en-US" altLang="zh-TW" sz="1400"/>
              <a:t>status</a:t>
            </a:r>
            <a:r>
              <a:rPr lang="en-US" altLang="zh-TW" sz="1400">
                <a:solidFill>
                  <a:srgbClr val="CC7832"/>
                </a:solidFill>
              </a:rPr>
              <a:t>, </a:t>
            </a:r>
            <a:r>
              <a:rPr lang="en-US" altLang="zh-TW" sz="1400"/>
              <a:t>e){</a:t>
            </a:r>
            <a:br>
              <a:rPr lang="en-US" altLang="zh-TW" sz="1400"/>
            </a:br>
            <a:r>
              <a:rPr lang="en-US" altLang="zh-TW" sz="1400"/>
              <a:t>            </a:t>
            </a:r>
            <a:r>
              <a:rPr lang="en-US" altLang="zh-TW" sz="1400">
                <a:solidFill>
                  <a:srgbClr val="FFC66D"/>
                </a:solidFill>
              </a:rPr>
              <a:t>alert</a:t>
            </a:r>
            <a:r>
              <a:rPr lang="en-US" altLang="zh-TW" sz="1400"/>
              <a:t>(e)</a:t>
            </a:r>
            <a:r>
              <a:rPr lang="en-US" altLang="zh-TW" sz="1400">
                <a:solidFill>
                  <a:srgbClr val="CC7832"/>
                </a:solidFill>
              </a:rPr>
              <a:t>;</a:t>
            </a:r>
            <a:br>
              <a:rPr lang="en-US" altLang="zh-TW" sz="1400">
                <a:solidFill>
                  <a:srgbClr val="CC7832"/>
                </a:solidFill>
              </a:rPr>
            </a:br>
            <a:r>
              <a:rPr lang="en-US" altLang="zh-TW" sz="1400">
                <a:solidFill>
                  <a:srgbClr val="CC7832"/>
                </a:solidFill>
              </a:rPr>
              <a:t>         </a:t>
            </a:r>
            <a:r>
              <a:rPr lang="en-US" altLang="zh-TW" sz="1400"/>
              <a:t>}</a:t>
            </a:r>
            <a:br>
              <a:rPr lang="en-US" altLang="zh-TW" sz="1400"/>
            </a:br>
            <a:r>
              <a:rPr lang="en-US" altLang="zh-TW" sz="1400"/>
              <a:t>      })</a:t>
            </a:r>
            <a:br>
              <a:rPr lang="en-US" altLang="zh-TW" sz="1400"/>
            </a:br>
            <a:r>
              <a:rPr lang="en-US" altLang="zh-TW" sz="1400"/>
              <a:t>   }</a:t>
            </a:r>
            <a:r>
              <a:rPr lang="en-US" altLang="zh-TW" sz="1400" b="1">
                <a:solidFill>
                  <a:srgbClr val="CC7832"/>
                </a:solidFill>
              </a:rPr>
              <a:t>else</a:t>
            </a:r>
            <a:r>
              <a:rPr lang="en-US" altLang="zh-TW" sz="1400"/>
              <a:t>{</a:t>
            </a:r>
            <a:br>
              <a:rPr lang="en-US" altLang="zh-TW" sz="1400"/>
            </a:br>
            <a:r>
              <a:rPr lang="en-US" altLang="zh-TW" sz="1400"/>
              <a:t>              </a:t>
            </a:r>
            <a:r>
              <a:rPr lang="en-US" altLang="zh-TW" sz="1400">
                <a:solidFill>
                  <a:srgbClr val="FFC66D"/>
                </a:solidFill>
              </a:rPr>
              <a:t>alert</a:t>
            </a:r>
            <a:r>
              <a:rPr lang="en-US" altLang="zh-TW" sz="1400"/>
              <a:t>(</a:t>
            </a:r>
            <a:r>
              <a:rPr lang="en-US" altLang="zh-TW" sz="1400">
                <a:solidFill>
                  <a:srgbClr val="6A8759"/>
                </a:solidFill>
              </a:rPr>
              <a:t>"</a:t>
            </a:r>
            <a:r>
              <a:rPr lang="zh-TW" altLang="en-US" sz="1400">
                <a:solidFill>
                  <a:srgbClr val="6A8759"/>
                </a:solidFill>
              </a:rPr>
              <a:t>目前只支援</a:t>
            </a:r>
            <a:r>
              <a:rPr lang="en-US" altLang="zh-TW" sz="1400">
                <a:solidFill>
                  <a:srgbClr val="6A8759"/>
                </a:solidFill>
              </a:rPr>
              <a:t>jpg,jpeg,png,gif</a:t>
            </a:r>
            <a:r>
              <a:rPr lang="zh-TW" altLang="en-US" sz="1400">
                <a:solidFill>
                  <a:srgbClr val="6A8759"/>
                </a:solidFill>
              </a:rPr>
              <a:t>檔案格式上傳！</a:t>
            </a:r>
            <a:r>
              <a:rPr lang="en-US" altLang="zh-TW" sz="1400">
                <a:solidFill>
                  <a:srgbClr val="6A8759"/>
                </a:solidFill>
              </a:rPr>
              <a:t>"</a:t>
            </a:r>
            <a:r>
              <a:rPr lang="en-US" altLang="zh-TW" sz="1400"/>
              <a:t>)</a:t>
            </a:r>
            <a:r>
              <a:rPr lang="en-US" altLang="zh-TW" sz="1400">
                <a:solidFill>
                  <a:srgbClr val="CC7832"/>
                </a:solidFill>
              </a:rPr>
              <a:t>;</a:t>
            </a:r>
            <a:br>
              <a:rPr lang="en-US" altLang="zh-TW" sz="1400">
                <a:solidFill>
                  <a:srgbClr val="CC7832"/>
                </a:solidFill>
              </a:rPr>
            </a:br>
            <a:r>
              <a:rPr lang="en-US" altLang="zh-TW" sz="1400">
                <a:solidFill>
                  <a:srgbClr val="CC7832"/>
                </a:solidFill>
              </a:rPr>
              <a:t>          </a:t>
            </a:r>
            <a:r>
              <a:rPr lang="en-US" altLang="zh-TW" sz="1400"/>
              <a:t>}   </a:t>
            </a:r>
            <a:br>
              <a:rPr lang="en-US" altLang="zh-TW" sz="1400"/>
            </a:br>
            <a:r>
              <a:rPr lang="en-US" altLang="zh-TW" sz="1400"/>
              <a:t>   </a:t>
            </a:r>
            <a:r>
              <a:rPr lang="en-US" altLang="zh-TW" sz="1400" b="1">
                <a:solidFill>
                  <a:srgbClr val="CC7832"/>
                </a:solidFill>
              </a:rPr>
              <a:t>return false</a:t>
            </a:r>
            <a:r>
              <a:rPr lang="en-US" altLang="zh-TW" sz="1400">
                <a:solidFill>
                  <a:srgbClr val="CC7832"/>
                </a:solidFill>
              </a:rPr>
              <a:t>;</a:t>
            </a:r>
            <a:br>
              <a:rPr lang="en-US" altLang="zh-TW" sz="1400">
                <a:solidFill>
                  <a:srgbClr val="CC7832"/>
                </a:solidFill>
              </a:rPr>
            </a:br>
            <a:r>
              <a:rPr lang="en-US" altLang="zh-TW" sz="1400"/>
              <a:t>} </a:t>
            </a:r>
            <a:endParaRPr lang="zh-TW" altLang="en-US" sz="1400"/>
          </a:p>
        </p:txBody>
      </p:sp>
    </p:spTree>
    <p:extLst>
      <p:ext uri="{BB962C8B-B14F-4D97-AF65-F5344CB8AC3E}">
        <p14:creationId xmlns:p14="http://schemas.microsoft.com/office/powerpoint/2010/main" val="211536964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建立</a:t>
            </a:r>
            <a:r>
              <a:rPr lang="en-US" altLang="zh-TW" smtClean="0"/>
              <a:t>doajaxfileupload01.php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328592"/>
          </a:xfrm>
        </p:spPr>
        <p:txBody>
          <a:bodyPr>
            <a:noAutofit/>
          </a:bodyPr>
          <a:lstStyle/>
          <a:p>
            <a:r>
              <a:rPr lang="en-US" altLang="zh-TW" sz="1100" b="1">
                <a:solidFill>
                  <a:srgbClr val="CC7832"/>
                </a:solidFill>
              </a:rPr>
              <a:t>&lt;?php</a:t>
            </a:r>
            <a:br>
              <a:rPr lang="en-US" altLang="zh-TW" sz="1100" b="1">
                <a:solidFill>
                  <a:srgbClr val="CC7832"/>
                </a:solidFill>
              </a:rPr>
            </a:br>
            <a:r>
              <a:rPr lang="en-US" altLang="zh-TW" sz="1100">
                <a:solidFill>
                  <a:srgbClr val="9876AA"/>
                </a:solidFill>
              </a:rPr>
              <a:t>$output_dir </a:t>
            </a:r>
            <a:r>
              <a:rPr lang="en-US" altLang="zh-TW" sz="1100"/>
              <a:t>= </a:t>
            </a:r>
            <a:r>
              <a:rPr lang="en-US" altLang="zh-TW" sz="1100">
                <a:solidFill>
                  <a:srgbClr val="6A8759"/>
                </a:solidFill>
              </a:rPr>
              <a:t>"uploads/"</a:t>
            </a:r>
            <a:r>
              <a:rPr lang="en-US" altLang="zh-TW" sz="1100">
                <a:solidFill>
                  <a:srgbClr val="CC7832"/>
                </a:solidFill>
              </a:rPr>
              <a:t>;</a:t>
            </a:r>
            <a:br>
              <a:rPr lang="en-US" altLang="zh-TW" sz="1100">
                <a:solidFill>
                  <a:srgbClr val="CC7832"/>
                </a:solidFill>
              </a:rPr>
            </a:br>
            <a:r>
              <a:rPr lang="en-US" altLang="zh-TW" sz="1100" b="1">
                <a:solidFill>
                  <a:srgbClr val="CC7832"/>
                </a:solidFill>
              </a:rPr>
              <a:t>if</a:t>
            </a:r>
            <a:r>
              <a:rPr lang="en-US" altLang="zh-TW" sz="1100"/>
              <a:t>(</a:t>
            </a:r>
            <a:r>
              <a:rPr lang="en-US" altLang="zh-TW" sz="1100" b="1">
                <a:solidFill>
                  <a:srgbClr val="CC7832"/>
                </a:solidFill>
              </a:rPr>
              <a:t>isset</a:t>
            </a:r>
            <a:r>
              <a:rPr lang="en-US" altLang="zh-TW" sz="1100"/>
              <a:t>(</a:t>
            </a:r>
            <a:r>
              <a:rPr lang="en-US" altLang="zh-TW" sz="1100">
                <a:solidFill>
                  <a:srgbClr val="9876AA"/>
                </a:solidFill>
              </a:rPr>
              <a:t>$_FILES</a:t>
            </a:r>
            <a:r>
              <a:rPr lang="en-US" altLang="zh-TW" sz="1100"/>
              <a:t>[</a:t>
            </a:r>
            <a:r>
              <a:rPr lang="en-US" altLang="zh-TW" sz="1100">
                <a:solidFill>
                  <a:srgbClr val="6A8759"/>
                </a:solidFill>
              </a:rPr>
              <a:t>"fileToUpload"</a:t>
            </a:r>
            <a:r>
              <a:rPr lang="en-US" altLang="zh-TW" sz="1100"/>
              <a:t>]))</a:t>
            </a:r>
            <a:br>
              <a:rPr lang="en-US" altLang="zh-TW" sz="1100"/>
            </a:br>
            <a:r>
              <a:rPr lang="en-US" altLang="zh-TW" sz="1100"/>
              <a:t>{</a:t>
            </a:r>
            <a:br>
              <a:rPr lang="en-US" altLang="zh-TW" sz="1100"/>
            </a:br>
            <a:r>
              <a:rPr lang="en-US" altLang="zh-TW" sz="1100" smtClean="0"/>
              <a:t>   </a:t>
            </a:r>
            <a:r>
              <a:rPr lang="en-US" altLang="zh-TW" sz="1100" smtClean="0">
                <a:solidFill>
                  <a:srgbClr val="9876AA"/>
                </a:solidFill>
              </a:rPr>
              <a:t>$</a:t>
            </a:r>
            <a:r>
              <a:rPr lang="en-US" altLang="zh-TW" sz="1100">
                <a:solidFill>
                  <a:srgbClr val="9876AA"/>
                </a:solidFill>
              </a:rPr>
              <a:t>error </a:t>
            </a:r>
            <a:r>
              <a:rPr lang="en-US" altLang="zh-TW" sz="1100"/>
              <a:t>=</a:t>
            </a:r>
            <a:r>
              <a:rPr lang="en-US" altLang="zh-TW" sz="1100">
                <a:solidFill>
                  <a:srgbClr val="9876AA"/>
                </a:solidFill>
              </a:rPr>
              <a:t>$_FILES</a:t>
            </a:r>
            <a:r>
              <a:rPr lang="en-US" altLang="zh-TW" sz="1100"/>
              <a:t>[</a:t>
            </a:r>
            <a:r>
              <a:rPr lang="en-US" altLang="zh-TW" sz="1100">
                <a:solidFill>
                  <a:srgbClr val="6A8759"/>
                </a:solidFill>
              </a:rPr>
              <a:t>"fileToUpload"</a:t>
            </a:r>
            <a:r>
              <a:rPr lang="en-US" altLang="zh-TW" sz="1100"/>
              <a:t>][</a:t>
            </a:r>
            <a:r>
              <a:rPr lang="en-US" altLang="zh-TW" sz="1100">
                <a:solidFill>
                  <a:srgbClr val="6A8759"/>
                </a:solidFill>
              </a:rPr>
              <a:t>"error"</a:t>
            </a:r>
            <a:r>
              <a:rPr lang="en-US" altLang="zh-TW" sz="1100"/>
              <a:t>]</a:t>
            </a:r>
            <a:r>
              <a:rPr lang="en-US" altLang="zh-TW" sz="1100">
                <a:solidFill>
                  <a:srgbClr val="CC7832"/>
                </a:solidFill>
              </a:rPr>
              <a:t>;</a:t>
            </a:r>
            <a:br>
              <a:rPr lang="en-US" altLang="zh-TW" sz="1100">
                <a:solidFill>
                  <a:srgbClr val="CC7832"/>
                </a:solidFill>
              </a:rPr>
            </a:br>
            <a:r>
              <a:rPr lang="en-US" altLang="zh-TW" sz="1100">
                <a:solidFill>
                  <a:srgbClr val="CC7832"/>
                </a:solidFill>
              </a:rPr>
              <a:t>   </a:t>
            </a:r>
            <a:r>
              <a:rPr lang="en-US" altLang="zh-TW" sz="1100" b="1">
                <a:solidFill>
                  <a:srgbClr val="CC7832"/>
                </a:solidFill>
              </a:rPr>
              <a:t>if</a:t>
            </a:r>
            <a:r>
              <a:rPr lang="en-US" altLang="zh-TW" sz="1100"/>
              <a:t>(!is_array(</a:t>
            </a:r>
            <a:r>
              <a:rPr lang="en-US" altLang="zh-TW" sz="1100">
                <a:solidFill>
                  <a:srgbClr val="9876AA"/>
                </a:solidFill>
              </a:rPr>
              <a:t>$_FILES</a:t>
            </a:r>
            <a:r>
              <a:rPr lang="en-US" altLang="zh-TW" sz="1100"/>
              <a:t>[</a:t>
            </a:r>
            <a:r>
              <a:rPr lang="en-US" altLang="zh-TW" sz="1100">
                <a:solidFill>
                  <a:srgbClr val="6A8759"/>
                </a:solidFill>
              </a:rPr>
              <a:t>"fileToUpload"</a:t>
            </a:r>
            <a:r>
              <a:rPr lang="en-US" altLang="zh-TW" sz="1100"/>
              <a:t>][</a:t>
            </a:r>
            <a:r>
              <a:rPr lang="en-US" altLang="zh-TW" sz="1100">
                <a:solidFill>
                  <a:srgbClr val="6A8759"/>
                </a:solidFill>
              </a:rPr>
              <a:t>"name"</a:t>
            </a:r>
            <a:r>
              <a:rPr lang="en-US" altLang="zh-TW" sz="1100"/>
              <a:t>])) {      </a:t>
            </a:r>
            <a:r>
              <a:rPr lang="en-US" altLang="zh-TW" sz="1100">
                <a:solidFill>
                  <a:srgbClr val="808080"/>
                </a:solidFill>
              </a:rPr>
              <a:t>//single file</a:t>
            </a:r>
            <a:br>
              <a:rPr lang="en-US" altLang="zh-TW" sz="1100">
                <a:solidFill>
                  <a:srgbClr val="808080"/>
                </a:solidFill>
              </a:rPr>
            </a:br>
            <a:r>
              <a:rPr lang="en-US" altLang="zh-TW" sz="1100">
                <a:solidFill>
                  <a:srgbClr val="808080"/>
                </a:solidFill>
              </a:rPr>
              <a:t>        </a:t>
            </a:r>
            <a:r>
              <a:rPr lang="en-US" altLang="zh-TW" sz="1100">
                <a:solidFill>
                  <a:srgbClr val="9876AA"/>
                </a:solidFill>
              </a:rPr>
              <a:t>$extName</a:t>
            </a:r>
            <a:r>
              <a:rPr lang="en-US" altLang="zh-TW" sz="1100"/>
              <a:t>= pathinfo(</a:t>
            </a:r>
            <a:r>
              <a:rPr lang="en-US" altLang="zh-TW" sz="1100">
                <a:solidFill>
                  <a:srgbClr val="9876AA"/>
                </a:solidFill>
              </a:rPr>
              <a:t>$_FILES</a:t>
            </a:r>
            <a:r>
              <a:rPr lang="en-US" altLang="zh-TW" sz="1100"/>
              <a:t>[</a:t>
            </a:r>
            <a:r>
              <a:rPr lang="en-US" altLang="zh-TW" sz="1100">
                <a:solidFill>
                  <a:srgbClr val="6A8759"/>
                </a:solidFill>
              </a:rPr>
              <a:t>"fileToUpload"</a:t>
            </a:r>
            <a:r>
              <a:rPr lang="en-US" altLang="zh-TW" sz="1100"/>
              <a:t>][</a:t>
            </a:r>
            <a:r>
              <a:rPr lang="en-US" altLang="zh-TW" sz="1100">
                <a:solidFill>
                  <a:srgbClr val="6A8759"/>
                </a:solidFill>
              </a:rPr>
              <a:t>"name"</a:t>
            </a:r>
            <a:r>
              <a:rPr lang="en-US" altLang="zh-TW" sz="1100"/>
              <a:t>]</a:t>
            </a:r>
            <a:r>
              <a:rPr lang="en-US" altLang="zh-TW" sz="1100">
                <a:solidFill>
                  <a:srgbClr val="CC7832"/>
                </a:solidFill>
              </a:rPr>
              <a:t>, </a:t>
            </a:r>
            <a:r>
              <a:rPr lang="en-US" altLang="zh-TW" sz="1100" i="1">
                <a:solidFill>
                  <a:srgbClr val="9876AA"/>
                </a:solidFill>
              </a:rPr>
              <a:t>PATHINFO_EXTENSION</a:t>
            </a:r>
            <a:r>
              <a:rPr lang="en-US" altLang="zh-TW" sz="1100"/>
              <a:t>)</a:t>
            </a:r>
            <a:r>
              <a:rPr lang="en-US" altLang="zh-TW" sz="1100">
                <a:solidFill>
                  <a:srgbClr val="CC7832"/>
                </a:solidFill>
              </a:rPr>
              <a:t>;</a:t>
            </a:r>
            <a:br>
              <a:rPr lang="en-US" altLang="zh-TW" sz="1100">
                <a:solidFill>
                  <a:srgbClr val="CC7832"/>
                </a:solidFill>
              </a:rPr>
            </a:br>
            <a:r>
              <a:rPr lang="en-US" altLang="zh-TW" sz="1100">
                <a:solidFill>
                  <a:srgbClr val="CC7832"/>
                </a:solidFill>
              </a:rPr>
              <a:t>        </a:t>
            </a:r>
            <a:r>
              <a:rPr lang="en-US" altLang="zh-TW" sz="1100">
                <a:solidFill>
                  <a:srgbClr val="9876AA"/>
                </a:solidFill>
              </a:rPr>
              <a:t>$fileNameNew</a:t>
            </a:r>
            <a:r>
              <a:rPr lang="en-US" altLang="zh-TW" sz="1100"/>
              <a:t>=strtotime(</a:t>
            </a:r>
            <a:r>
              <a:rPr lang="en-US" altLang="zh-TW" sz="1100">
                <a:solidFill>
                  <a:srgbClr val="6A8759"/>
                </a:solidFill>
              </a:rPr>
              <a:t>"now"</a:t>
            </a:r>
            <a:r>
              <a:rPr lang="en-US" altLang="zh-TW" sz="1100"/>
              <a:t>).</a:t>
            </a:r>
            <a:r>
              <a:rPr lang="en-US" altLang="zh-TW" sz="1100">
                <a:solidFill>
                  <a:srgbClr val="6A8759"/>
                </a:solidFill>
              </a:rPr>
              <a:t>"."</a:t>
            </a:r>
            <a:r>
              <a:rPr lang="en-US" altLang="zh-TW" sz="1100"/>
              <a:t>.</a:t>
            </a:r>
            <a:r>
              <a:rPr lang="en-US" altLang="zh-TW" sz="1100">
                <a:solidFill>
                  <a:srgbClr val="9876AA"/>
                </a:solidFill>
              </a:rPr>
              <a:t>$extName</a:t>
            </a:r>
            <a:r>
              <a:rPr lang="en-US" altLang="zh-TW" sz="1100">
                <a:solidFill>
                  <a:srgbClr val="CC7832"/>
                </a:solidFill>
              </a:rPr>
              <a:t>;</a:t>
            </a:r>
            <a:br>
              <a:rPr lang="en-US" altLang="zh-TW" sz="1100">
                <a:solidFill>
                  <a:srgbClr val="CC7832"/>
                </a:solidFill>
              </a:rPr>
            </a:br>
            <a:r>
              <a:rPr lang="en-US" altLang="zh-TW" sz="1100">
                <a:solidFill>
                  <a:srgbClr val="CC7832"/>
                </a:solidFill>
              </a:rPr>
              <a:t>        </a:t>
            </a:r>
            <a:r>
              <a:rPr lang="en-US" altLang="zh-TW" sz="1100"/>
              <a:t>move_uploaded_file(</a:t>
            </a:r>
            <a:r>
              <a:rPr lang="en-US" altLang="zh-TW" sz="1100">
                <a:solidFill>
                  <a:srgbClr val="9876AA"/>
                </a:solidFill>
              </a:rPr>
              <a:t>$_FILES</a:t>
            </a:r>
            <a:r>
              <a:rPr lang="en-US" altLang="zh-TW" sz="1100"/>
              <a:t>[</a:t>
            </a:r>
            <a:r>
              <a:rPr lang="en-US" altLang="zh-TW" sz="1100">
                <a:solidFill>
                  <a:srgbClr val="6A8759"/>
                </a:solidFill>
              </a:rPr>
              <a:t>"fileToUpload"</a:t>
            </a:r>
            <a:r>
              <a:rPr lang="en-US" altLang="zh-TW" sz="1100"/>
              <a:t>][</a:t>
            </a:r>
            <a:r>
              <a:rPr lang="en-US" altLang="zh-TW" sz="1100">
                <a:solidFill>
                  <a:srgbClr val="6A8759"/>
                </a:solidFill>
              </a:rPr>
              <a:t>"tmp_name"</a:t>
            </a:r>
            <a:r>
              <a:rPr lang="en-US" altLang="zh-TW" sz="1100"/>
              <a:t>]</a:t>
            </a:r>
            <a:r>
              <a:rPr lang="en-US" altLang="zh-TW" sz="1100">
                <a:solidFill>
                  <a:srgbClr val="CC7832"/>
                </a:solidFill>
              </a:rPr>
              <a:t>,</a:t>
            </a:r>
            <a:r>
              <a:rPr lang="en-US" altLang="zh-TW" sz="1100">
                <a:solidFill>
                  <a:srgbClr val="9876AA"/>
                </a:solidFill>
              </a:rPr>
              <a:t>$output_dir</a:t>
            </a:r>
            <a:r>
              <a:rPr lang="en-US" altLang="zh-TW" sz="1100"/>
              <a:t>.</a:t>
            </a:r>
            <a:r>
              <a:rPr lang="en-US" altLang="zh-TW" sz="1100">
                <a:solidFill>
                  <a:srgbClr val="9876AA"/>
                </a:solidFill>
              </a:rPr>
              <a:t>$fileNameNew</a:t>
            </a:r>
            <a:r>
              <a:rPr lang="en-US" altLang="zh-TW" sz="1100"/>
              <a:t>)</a:t>
            </a:r>
            <a:r>
              <a:rPr lang="en-US" altLang="zh-TW" sz="1100">
                <a:solidFill>
                  <a:srgbClr val="CC7832"/>
                </a:solidFill>
              </a:rPr>
              <a:t>;</a:t>
            </a:r>
            <a:br>
              <a:rPr lang="en-US" altLang="zh-TW" sz="1100">
                <a:solidFill>
                  <a:srgbClr val="CC7832"/>
                </a:solidFill>
              </a:rPr>
            </a:br>
            <a:r>
              <a:rPr lang="en-US" altLang="zh-TW" sz="1100">
                <a:solidFill>
                  <a:srgbClr val="CC7832"/>
                </a:solidFill>
              </a:rPr>
              <a:t>       </a:t>
            </a:r>
            <a:r>
              <a:rPr lang="en-US" altLang="zh-TW" sz="1100">
                <a:solidFill>
                  <a:srgbClr val="9876AA"/>
                </a:solidFill>
              </a:rPr>
              <a:t>$filenames</a:t>
            </a:r>
            <a:r>
              <a:rPr lang="en-US" altLang="zh-TW" sz="1100"/>
              <a:t>[]= </a:t>
            </a:r>
            <a:r>
              <a:rPr lang="en-US" altLang="zh-TW" sz="1100">
                <a:solidFill>
                  <a:srgbClr val="9876AA"/>
                </a:solidFill>
              </a:rPr>
              <a:t>$fileNameNew</a:t>
            </a:r>
            <a:r>
              <a:rPr lang="en-US" altLang="zh-TW" sz="1100">
                <a:solidFill>
                  <a:srgbClr val="CC7832"/>
                </a:solidFill>
              </a:rPr>
              <a:t>;</a:t>
            </a:r>
            <a:br>
              <a:rPr lang="en-US" altLang="zh-TW" sz="1100">
                <a:solidFill>
                  <a:srgbClr val="CC7832"/>
                </a:solidFill>
              </a:rPr>
            </a:br>
            <a:r>
              <a:rPr lang="en-US" altLang="zh-TW" sz="1100">
                <a:solidFill>
                  <a:srgbClr val="CC7832"/>
                </a:solidFill>
              </a:rPr>
              <a:t>   </a:t>
            </a:r>
            <a:r>
              <a:rPr lang="en-US" altLang="zh-TW" sz="1100"/>
              <a:t>}</a:t>
            </a:r>
            <a:br>
              <a:rPr lang="en-US" altLang="zh-TW" sz="1100"/>
            </a:br>
            <a:r>
              <a:rPr lang="en-US" altLang="zh-TW" sz="1100"/>
              <a:t>   </a:t>
            </a:r>
            <a:r>
              <a:rPr lang="en-US" altLang="zh-TW" sz="1100" b="1">
                <a:solidFill>
                  <a:srgbClr val="CC7832"/>
                </a:solidFill>
              </a:rPr>
              <a:t>else </a:t>
            </a:r>
            <a:r>
              <a:rPr lang="en-US" altLang="zh-TW" sz="1100"/>
              <a:t>{           </a:t>
            </a:r>
            <a:r>
              <a:rPr lang="en-US" altLang="zh-TW" sz="1100">
                <a:solidFill>
                  <a:srgbClr val="808080"/>
                </a:solidFill>
              </a:rPr>
              <a:t>//Multiple files, file[]</a:t>
            </a:r>
            <a:br>
              <a:rPr lang="en-US" altLang="zh-TW" sz="1100">
                <a:solidFill>
                  <a:srgbClr val="808080"/>
                </a:solidFill>
              </a:rPr>
            </a:br>
            <a:r>
              <a:rPr lang="en-US" altLang="zh-TW" sz="1100">
                <a:solidFill>
                  <a:srgbClr val="808080"/>
                </a:solidFill>
              </a:rPr>
              <a:t>     </a:t>
            </a:r>
            <a:r>
              <a:rPr lang="en-US" altLang="zh-TW" sz="1100">
                <a:solidFill>
                  <a:srgbClr val="9876AA"/>
                </a:solidFill>
              </a:rPr>
              <a:t>$fileCount </a:t>
            </a:r>
            <a:r>
              <a:rPr lang="en-US" altLang="zh-TW" sz="1100"/>
              <a:t>= count(</a:t>
            </a:r>
            <a:r>
              <a:rPr lang="en-US" altLang="zh-TW" sz="1100">
                <a:solidFill>
                  <a:srgbClr val="9876AA"/>
                </a:solidFill>
              </a:rPr>
              <a:t>$_FILES</a:t>
            </a:r>
            <a:r>
              <a:rPr lang="en-US" altLang="zh-TW" sz="1100"/>
              <a:t>[</a:t>
            </a:r>
            <a:r>
              <a:rPr lang="en-US" altLang="zh-TW" sz="1100">
                <a:solidFill>
                  <a:srgbClr val="6A8759"/>
                </a:solidFill>
              </a:rPr>
              <a:t>"fileToUpload"</a:t>
            </a:r>
            <a:r>
              <a:rPr lang="en-US" altLang="zh-TW" sz="1100"/>
              <a:t>][</a:t>
            </a:r>
            <a:r>
              <a:rPr lang="en-US" altLang="zh-TW" sz="1100">
                <a:solidFill>
                  <a:srgbClr val="6A8759"/>
                </a:solidFill>
              </a:rPr>
              <a:t>"name"</a:t>
            </a:r>
            <a:r>
              <a:rPr lang="en-US" altLang="zh-TW" sz="1100"/>
              <a:t>])</a:t>
            </a:r>
            <a:r>
              <a:rPr lang="en-US" altLang="zh-TW" sz="1100">
                <a:solidFill>
                  <a:srgbClr val="CC7832"/>
                </a:solidFill>
              </a:rPr>
              <a:t>;</a:t>
            </a:r>
            <a:br>
              <a:rPr lang="en-US" altLang="zh-TW" sz="1100">
                <a:solidFill>
                  <a:srgbClr val="CC7832"/>
                </a:solidFill>
              </a:rPr>
            </a:br>
            <a:r>
              <a:rPr lang="en-US" altLang="zh-TW" sz="1100">
                <a:solidFill>
                  <a:srgbClr val="CC7832"/>
                </a:solidFill>
              </a:rPr>
              <a:t>     </a:t>
            </a:r>
            <a:r>
              <a:rPr lang="en-US" altLang="zh-TW" sz="1100" b="1">
                <a:solidFill>
                  <a:srgbClr val="CC7832"/>
                </a:solidFill>
              </a:rPr>
              <a:t>for</a:t>
            </a:r>
            <a:r>
              <a:rPr lang="en-US" altLang="zh-TW" sz="1100"/>
              <a:t>(</a:t>
            </a:r>
            <a:r>
              <a:rPr lang="en-US" altLang="zh-TW" sz="1100">
                <a:solidFill>
                  <a:srgbClr val="9876AA"/>
                </a:solidFill>
              </a:rPr>
              <a:t>$i</a:t>
            </a:r>
            <a:r>
              <a:rPr lang="en-US" altLang="zh-TW" sz="1100"/>
              <a:t>=</a:t>
            </a:r>
            <a:r>
              <a:rPr lang="en-US" altLang="zh-TW" sz="1100">
                <a:solidFill>
                  <a:srgbClr val="6897BB"/>
                </a:solidFill>
              </a:rPr>
              <a:t>0</a:t>
            </a:r>
            <a:r>
              <a:rPr lang="en-US" altLang="zh-TW" sz="1100">
                <a:solidFill>
                  <a:srgbClr val="CC7832"/>
                </a:solidFill>
              </a:rPr>
              <a:t>; </a:t>
            </a:r>
            <a:r>
              <a:rPr lang="en-US" altLang="zh-TW" sz="1100">
                <a:solidFill>
                  <a:srgbClr val="9876AA"/>
                </a:solidFill>
              </a:rPr>
              <a:t>$i </a:t>
            </a:r>
            <a:r>
              <a:rPr lang="en-US" altLang="zh-TW" sz="1100"/>
              <a:t>&lt; </a:t>
            </a:r>
            <a:r>
              <a:rPr lang="en-US" altLang="zh-TW" sz="1100">
                <a:solidFill>
                  <a:srgbClr val="9876AA"/>
                </a:solidFill>
              </a:rPr>
              <a:t>$fileCount</a:t>
            </a:r>
            <a:r>
              <a:rPr lang="en-US" altLang="zh-TW" sz="1100">
                <a:solidFill>
                  <a:srgbClr val="CC7832"/>
                </a:solidFill>
              </a:rPr>
              <a:t>; </a:t>
            </a:r>
            <a:r>
              <a:rPr lang="en-US" altLang="zh-TW" sz="1100">
                <a:solidFill>
                  <a:srgbClr val="9876AA"/>
                </a:solidFill>
              </a:rPr>
              <a:t>$i</a:t>
            </a:r>
            <a:r>
              <a:rPr lang="en-US" altLang="zh-TW" sz="1100"/>
              <a:t>++)  {</a:t>
            </a:r>
            <a:br>
              <a:rPr lang="en-US" altLang="zh-TW" sz="1100"/>
            </a:br>
            <a:r>
              <a:rPr lang="en-US" altLang="zh-TW" sz="1100"/>
              <a:t>      </a:t>
            </a:r>
            <a:r>
              <a:rPr lang="en-US" altLang="zh-TW" sz="1100">
                <a:solidFill>
                  <a:srgbClr val="9876AA"/>
                </a:solidFill>
              </a:rPr>
              <a:t>$extName </a:t>
            </a:r>
            <a:r>
              <a:rPr lang="en-US" altLang="zh-TW" sz="1100"/>
              <a:t>= pathinfo(</a:t>
            </a:r>
            <a:r>
              <a:rPr lang="en-US" altLang="zh-TW" sz="1100">
                <a:solidFill>
                  <a:srgbClr val="9876AA"/>
                </a:solidFill>
              </a:rPr>
              <a:t>$_FILES</a:t>
            </a:r>
            <a:r>
              <a:rPr lang="en-US" altLang="zh-TW" sz="1100"/>
              <a:t>[</a:t>
            </a:r>
            <a:r>
              <a:rPr lang="en-US" altLang="zh-TW" sz="1100">
                <a:solidFill>
                  <a:srgbClr val="6A8759"/>
                </a:solidFill>
              </a:rPr>
              <a:t>"fileToUpload"</a:t>
            </a:r>
            <a:r>
              <a:rPr lang="en-US" altLang="zh-TW" sz="1100"/>
              <a:t>][</a:t>
            </a:r>
            <a:r>
              <a:rPr lang="en-US" altLang="zh-TW" sz="1100">
                <a:solidFill>
                  <a:srgbClr val="6A8759"/>
                </a:solidFill>
              </a:rPr>
              <a:t>"name"</a:t>
            </a:r>
            <a:r>
              <a:rPr lang="en-US" altLang="zh-TW" sz="1100"/>
              <a:t>][</a:t>
            </a:r>
            <a:r>
              <a:rPr lang="en-US" altLang="zh-TW" sz="1100">
                <a:solidFill>
                  <a:srgbClr val="9876AA"/>
                </a:solidFill>
              </a:rPr>
              <a:t>$i</a:t>
            </a:r>
            <a:r>
              <a:rPr lang="en-US" altLang="zh-TW" sz="1100"/>
              <a:t>]</a:t>
            </a:r>
            <a:r>
              <a:rPr lang="en-US" altLang="zh-TW" sz="1100">
                <a:solidFill>
                  <a:srgbClr val="CC7832"/>
                </a:solidFill>
              </a:rPr>
              <a:t>,</a:t>
            </a:r>
            <a:r>
              <a:rPr lang="en-US" altLang="zh-TW" sz="1100" i="1">
                <a:solidFill>
                  <a:srgbClr val="9876AA"/>
                </a:solidFill>
              </a:rPr>
              <a:t>PATHINFO_EXTENSION</a:t>
            </a:r>
            <a:r>
              <a:rPr lang="en-US" altLang="zh-TW" sz="1100"/>
              <a:t>)</a:t>
            </a:r>
            <a:r>
              <a:rPr lang="en-US" altLang="zh-TW" sz="1100">
                <a:solidFill>
                  <a:srgbClr val="CC7832"/>
                </a:solidFill>
              </a:rPr>
              <a:t>;</a:t>
            </a:r>
            <a:br>
              <a:rPr lang="en-US" altLang="zh-TW" sz="1100">
                <a:solidFill>
                  <a:srgbClr val="CC7832"/>
                </a:solidFill>
              </a:rPr>
            </a:br>
            <a:r>
              <a:rPr lang="en-US" altLang="zh-TW" sz="1100">
                <a:solidFill>
                  <a:srgbClr val="CC7832"/>
                </a:solidFill>
              </a:rPr>
              <a:t>        </a:t>
            </a:r>
            <a:r>
              <a:rPr lang="en-US" altLang="zh-TW" sz="1100">
                <a:solidFill>
                  <a:srgbClr val="9876AA"/>
                </a:solidFill>
              </a:rPr>
              <a:t>$fileNameNew</a:t>
            </a:r>
            <a:r>
              <a:rPr lang="en-US" altLang="zh-TW" sz="1100"/>
              <a:t>=strtotime(</a:t>
            </a:r>
            <a:r>
              <a:rPr lang="en-US" altLang="zh-TW" sz="1100">
                <a:solidFill>
                  <a:srgbClr val="6A8759"/>
                </a:solidFill>
              </a:rPr>
              <a:t>"now"</a:t>
            </a:r>
            <a:r>
              <a:rPr lang="en-US" altLang="zh-TW" sz="1100"/>
              <a:t>).</a:t>
            </a:r>
            <a:r>
              <a:rPr lang="en-US" altLang="zh-TW" sz="1100">
                <a:solidFill>
                  <a:srgbClr val="6A8759"/>
                </a:solidFill>
              </a:rPr>
              <a:t>"."</a:t>
            </a:r>
            <a:r>
              <a:rPr lang="en-US" altLang="zh-TW" sz="1100"/>
              <a:t>.</a:t>
            </a:r>
            <a:r>
              <a:rPr lang="en-US" altLang="zh-TW" sz="1100">
                <a:solidFill>
                  <a:srgbClr val="9876AA"/>
                </a:solidFill>
              </a:rPr>
              <a:t>$extName</a:t>
            </a:r>
            <a:r>
              <a:rPr lang="en-US" altLang="zh-TW" sz="1100">
                <a:solidFill>
                  <a:srgbClr val="CC7832"/>
                </a:solidFill>
              </a:rPr>
              <a:t>;</a:t>
            </a:r>
            <a:br>
              <a:rPr lang="en-US" altLang="zh-TW" sz="1100">
                <a:solidFill>
                  <a:srgbClr val="CC7832"/>
                </a:solidFill>
              </a:rPr>
            </a:br>
            <a:r>
              <a:rPr lang="en-US" altLang="zh-TW" sz="1100">
                <a:solidFill>
                  <a:srgbClr val="CC7832"/>
                </a:solidFill>
              </a:rPr>
              <a:t>      </a:t>
            </a:r>
            <a:r>
              <a:rPr lang="en-US" altLang="zh-TW" sz="1100"/>
              <a:t>move_uploaded_file(</a:t>
            </a:r>
            <a:r>
              <a:rPr lang="en-US" altLang="zh-TW" sz="1100">
                <a:solidFill>
                  <a:srgbClr val="9876AA"/>
                </a:solidFill>
              </a:rPr>
              <a:t>$_FILES</a:t>
            </a:r>
            <a:r>
              <a:rPr lang="en-US" altLang="zh-TW" sz="1100"/>
              <a:t>[</a:t>
            </a:r>
            <a:r>
              <a:rPr lang="en-US" altLang="zh-TW" sz="1100">
                <a:solidFill>
                  <a:srgbClr val="6A8759"/>
                </a:solidFill>
              </a:rPr>
              <a:t>"fileToUpload"</a:t>
            </a:r>
            <a:r>
              <a:rPr lang="en-US" altLang="zh-TW" sz="1100"/>
              <a:t>][</a:t>
            </a:r>
            <a:r>
              <a:rPr lang="en-US" altLang="zh-TW" sz="1100">
                <a:solidFill>
                  <a:srgbClr val="6A8759"/>
                </a:solidFill>
              </a:rPr>
              <a:t>"tmp_name"</a:t>
            </a:r>
            <a:r>
              <a:rPr lang="en-US" altLang="zh-TW" sz="1100"/>
              <a:t>][</a:t>
            </a:r>
            <a:r>
              <a:rPr lang="en-US" altLang="zh-TW" sz="1100">
                <a:solidFill>
                  <a:srgbClr val="9876AA"/>
                </a:solidFill>
              </a:rPr>
              <a:t>$i</a:t>
            </a:r>
            <a:r>
              <a:rPr lang="en-US" altLang="zh-TW" sz="1100"/>
              <a:t>]</a:t>
            </a:r>
            <a:r>
              <a:rPr lang="en-US" altLang="zh-TW" sz="1100">
                <a:solidFill>
                  <a:srgbClr val="CC7832"/>
                </a:solidFill>
              </a:rPr>
              <a:t>,</a:t>
            </a:r>
            <a:r>
              <a:rPr lang="en-US" altLang="zh-TW" sz="1100">
                <a:solidFill>
                  <a:srgbClr val="9876AA"/>
                </a:solidFill>
              </a:rPr>
              <a:t>$output_dir</a:t>
            </a:r>
            <a:r>
              <a:rPr lang="en-US" altLang="zh-TW" sz="1100"/>
              <a:t>.</a:t>
            </a:r>
            <a:r>
              <a:rPr lang="en-US" altLang="zh-TW" sz="1100">
                <a:solidFill>
                  <a:srgbClr val="9876AA"/>
                </a:solidFill>
              </a:rPr>
              <a:t>$fileNameNew</a:t>
            </a:r>
            <a:r>
              <a:rPr lang="en-US" altLang="zh-TW" sz="1100"/>
              <a:t>)</a:t>
            </a:r>
            <a:r>
              <a:rPr lang="en-US" altLang="zh-TW" sz="1100">
                <a:solidFill>
                  <a:srgbClr val="CC7832"/>
                </a:solidFill>
              </a:rPr>
              <a:t>;</a:t>
            </a:r>
            <a:br>
              <a:rPr lang="en-US" altLang="zh-TW" sz="1100">
                <a:solidFill>
                  <a:srgbClr val="CC7832"/>
                </a:solidFill>
              </a:rPr>
            </a:br>
            <a:r>
              <a:rPr lang="en-US" altLang="zh-TW" sz="1100">
                <a:solidFill>
                  <a:srgbClr val="CC7832"/>
                </a:solidFill>
              </a:rPr>
              <a:t>        </a:t>
            </a:r>
            <a:r>
              <a:rPr lang="en-US" altLang="zh-TW" sz="1100">
                <a:solidFill>
                  <a:srgbClr val="9876AA"/>
                </a:solidFill>
              </a:rPr>
              <a:t>$filenames</a:t>
            </a:r>
            <a:r>
              <a:rPr lang="en-US" altLang="zh-TW" sz="1100"/>
              <a:t>[]+= </a:t>
            </a:r>
            <a:r>
              <a:rPr lang="en-US" altLang="zh-TW" sz="1100">
                <a:solidFill>
                  <a:srgbClr val="9876AA"/>
                </a:solidFill>
              </a:rPr>
              <a:t>$fileNameNew</a:t>
            </a:r>
            <a:r>
              <a:rPr lang="en-US" altLang="zh-TW" sz="1100">
                <a:solidFill>
                  <a:srgbClr val="CC7832"/>
                </a:solidFill>
              </a:rPr>
              <a:t>;</a:t>
            </a:r>
            <a:br>
              <a:rPr lang="en-US" altLang="zh-TW" sz="1100">
                <a:solidFill>
                  <a:srgbClr val="CC7832"/>
                </a:solidFill>
              </a:rPr>
            </a:br>
            <a:r>
              <a:rPr lang="en-US" altLang="zh-TW" sz="1100">
                <a:solidFill>
                  <a:srgbClr val="CC7832"/>
                </a:solidFill>
              </a:rPr>
              <a:t>     </a:t>
            </a:r>
            <a:r>
              <a:rPr lang="en-US" altLang="zh-TW" sz="1100"/>
              <a:t>}</a:t>
            </a:r>
            <a:br>
              <a:rPr lang="en-US" altLang="zh-TW" sz="1100"/>
            </a:br>
            <a:r>
              <a:rPr lang="en-US" altLang="zh-TW" sz="1100"/>
              <a:t>   }</a:t>
            </a:r>
            <a:br>
              <a:rPr lang="en-US" altLang="zh-TW" sz="1100"/>
            </a:br>
            <a:r>
              <a:rPr lang="en-US" altLang="zh-TW" sz="1100"/>
              <a:t>    </a:t>
            </a:r>
            <a:r>
              <a:rPr lang="en-US" altLang="zh-TW" sz="1100">
                <a:solidFill>
                  <a:srgbClr val="9876AA"/>
                </a:solidFill>
              </a:rPr>
              <a:t>$retcode </a:t>
            </a:r>
            <a:r>
              <a:rPr lang="en-US" altLang="zh-TW" sz="1100"/>
              <a:t>= </a:t>
            </a:r>
            <a:r>
              <a:rPr lang="en-US" altLang="zh-TW" sz="1100" b="1">
                <a:solidFill>
                  <a:srgbClr val="CC7832"/>
                </a:solidFill>
              </a:rPr>
              <a:t>array</a:t>
            </a:r>
            <a:r>
              <a:rPr lang="en-US" altLang="zh-TW" sz="1100"/>
              <a:t>(</a:t>
            </a:r>
            <a:r>
              <a:rPr lang="en-US" altLang="zh-TW" sz="1100">
                <a:solidFill>
                  <a:srgbClr val="6A8759"/>
                </a:solidFill>
              </a:rPr>
              <a:t>"success" </a:t>
            </a:r>
            <a:r>
              <a:rPr lang="en-US" altLang="zh-TW" sz="1100"/>
              <a:t>=&gt; </a:t>
            </a:r>
            <a:r>
              <a:rPr lang="en-US" altLang="zh-TW" sz="1100">
                <a:solidFill>
                  <a:srgbClr val="6A8759"/>
                </a:solidFill>
              </a:rPr>
              <a:t>"true"</a:t>
            </a:r>
            <a:r>
              <a:rPr lang="en-US" altLang="zh-TW" sz="1100">
                <a:solidFill>
                  <a:srgbClr val="CC7832"/>
                </a:solidFill>
              </a:rPr>
              <a:t>, </a:t>
            </a:r>
            <a:r>
              <a:rPr lang="en-US" altLang="zh-TW" sz="1100">
                <a:solidFill>
                  <a:srgbClr val="6A8759"/>
                </a:solidFill>
              </a:rPr>
              <a:t>"msg" </a:t>
            </a:r>
            <a:r>
              <a:rPr lang="en-US" altLang="zh-TW" sz="1100"/>
              <a:t>=&gt; </a:t>
            </a:r>
            <a:r>
              <a:rPr lang="en-US" altLang="zh-TW" sz="1100">
                <a:solidFill>
                  <a:srgbClr val="6A8759"/>
                </a:solidFill>
              </a:rPr>
              <a:t>"</a:t>
            </a:r>
            <a:r>
              <a:rPr lang="zh-TW" altLang="en-US" sz="1100">
                <a:solidFill>
                  <a:srgbClr val="6A8759"/>
                </a:solidFill>
              </a:rPr>
              <a:t>完成檔案上傳</a:t>
            </a:r>
            <a:r>
              <a:rPr lang="en-US" altLang="zh-TW" sz="1100">
                <a:solidFill>
                  <a:srgbClr val="6A8759"/>
                </a:solidFill>
              </a:rPr>
              <a:t>"</a:t>
            </a:r>
            <a:r>
              <a:rPr lang="en-US" altLang="zh-TW" sz="1100">
                <a:solidFill>
                  <a:srgbClr val="CC7832"/>
                </a:solidFill>
              </a:rPr>
              <a:t>, </a:t>
            </a:r>
            <a:r>
              <a:rPr lang="en-US" altLang="zh-TW" sz="1100">
                <a:solidFill>
                  <a:srgbClr val="6A8759"/>
                </a:solidFill>
              </a:rPr>
              <a:t>"error" </a:t>
            </a:r>
            <a:r>
              <a:rPr lang="en-US" altLang="zh-TW" sz="1100"/>
              <a:t>=&gt; </a:t>
            </a:r>
            <a:r>
              <a:rPr lang="en-US" altLang="zh-TW" sz="1100">
                <a:solidFill>
                  <a:srgbClr val="6A8759"/>
                </a:solidFill>
              </a:rPr>
              <a:t>""</a:t>
            </a:r>
            <a:r>
              <a:rPr lang="en-US" altLang="zh-TW" sz="1100">
                <a:solidFill>
                  <a:srgbClr val="CC7832"/>
                </a:solidFill>
              </a:rPr>
              <a:t>,</a:t>
            </a:r>
            <a:r>
              <a:rPr lang="en-US" altLang="zh-TW" sz="1100">
                <a:solidFill>
                  <a:srgbClr val="6A8759"/>
                </a:solidFill>
              </a:rPr>
              <a:t>"filename"</a:t>
            </a:r>
            <a:r>
              <a:rPr lang="en-US" altLang="zh-TW" sz="1100"/>
              <a:t>=&gt;</a:t>
            </a:r>
            <a:r>
              <a:rPr lang="en-US" altLang="zh-TW" sz="1100">
                <a:solidFill>
                  <a:srgbClr val="9876AA"/>
                </a:solidFill>
              </a:rPr>
              <a:t>$filenames</a:t>
            </a:r>
            <a:r>
              <a:rPr lang="en-US" altLang="zh-TW" sz="1100"/>
              <a:t>)</a:t>
            </a:r>
            <a:r>
              <a:rPr lang="en-US" altLang="zh-TW" sz="1100">
                <a:solidFill>
                  <a:srgbClr val="CC7832"/>
                </a:solidFill>
              </a:rPr>
              <a:t>;</a:t>
            </a:r>
            <a:br>
              <a:rPr lang="en-US" altLang="zh-TW" sz="1100">
                <a:solidFill>
                  <a:srgbClr val="CC7832"/>
                </a:solidFill>
              </a:rPr>
            </a:br>
            <a:r>
              <a:rPr lang="en-US" altLang="zh-TW" sz="1100">
                <a:solidFill>
                  <a:srgbClr val="CC7832"/>
                </a:solidFill>
              </a:rPr>
              <a:t>    </a:t>
            </a:r>
            <a:r>
              <a:rPr lang="en-US" altLang="zh-TW" sz="1100" b="1">
                <a:solidFill>
                  <a:srgbClr val="CC7832"/>
                </a:solidFill>
              </a:rPr>
              <a:t>echo </a:t>
            </a:r>
            <a:r>
              <a:rPr lang="en-US" altLang="zh-TW" sz="1100"/>
              <a:t>json_encode(</a:t>
            </a:r>
            <a:r>
              <a:rPr lang="en-US" altLang="zh-TW" sz="1100">
                <a:solidFill>
                  <a:srgbClr val="9876AA"/>
                </a:solidFill>
              </a:rPr>
              <a:t>$retcode</a:t>
            </a:r>
            <a:r>
              <a:rPr lang="en-US" altLang="zh-TW" sz="1100">
                <a:solidFill>
                  <a:srgbClr val="CC7832"/>
                </a:solidFill>
              </a:rPr>
              <a:t>,</a:t>
            </a:r>
            <a:r>
              <a:rPr lang="en-US" altLang="zh-TW" sz="1100" i="1">
                <a:solidFill>
                  <a:srgbClr val="9876AA"/>
                </a:solidFill>
              </a:rPr>
              <a:t>JSON_UNESCAPED_UNICODE</a:t>
            </a:r>
            <a:r>
              <a:rPr lang="en-US" altLang="zh-TW" sz="1100"/>
              <a:t>)</a:t>
            </a:r>
            <a:r>
              <a:rPr lang="en-US" altLang="zh-TW" sz="1100">
                <a:solidFill>
                  <a:srgbClr val="CC7832"/>
                </a:solidFill>
              </a:rPr>
              <a:t>;</a:t>
            </a:r>
            <a:br>
              <a:rPr lang="en-US" altLang="zh-TW" sz="1100">
                <a:solidFill>
                  <a:srgbClr val="CC7832"/>
                </a:solidFill>
              </a:rPr>
            </a:br>
            <a:r>
              <a:rPr lang="en-US" altLang="zh-TW" sz="1100">
                <a:solidFill>
                  <a:srgbClr val="CC7832"/>
                </a:solidFill>
              </a:rPr>
              <a:t>    </a:t>
            </a:r>
            <a:r>
              <a:rPr lang="en-US" altLang="zh-TW" sz="1100" b="1">
                <a:solidFill>
                  <a:srgbClr val="CC7832"/>
                </a:solidFill>
              </a:rPr>
              <a:t>return</a:t>
            </a:r>
            <a:r>
              <a:rPr lang="en-US" altLang="zh-TW" sz="1100">
                <a:solidFill>
                  <a:srgbClr val="CC7832"/>
                </a:solidFill>
              </a:rPr>
              <a:t>;</a:t>
            </a:r>
            <a:br>
              <a:rPr lang="en-US" altLang="zh-TW" sz="1100">
                <a:solidFill>
                  <a:srgbClr val="CC7832"/>
                </a:solidFill>
              </a:rPr>
            </a:br>
            <a:r>
              <a:rPr lang="en-US" altLang="zh-TW" sz="1100"/>
              <a:t>}</a:t>
            </a:r>
            <a:br>
              <a:rPr lang="en-US" altLang="zh-TW" sz="1100"/>
            </a:br>
            <a:r>
              <a:rPr lang="en-US" altLang="zh-TW" sz="1100">
                <a:solidFill>
                  <a:srgbClr val="9876AA"/>
                </a:solidFill>
              </a:rPr>
              <a:t>$retcode </a:t>
            </a:r>
            <a:r>
              <a:rPr lang="en-US" altLang="zh-TW" sz="1100"/>
              <a:t>= </a:t>
            </a:r>
            <a:r>
              <a:rPr lang="en-US" altLang="zh-TW" sz="1100" b="1">
                <a:solidFill>
                  <a:srgbClr val="CC7832"/>
                </a:solidFill>
              </a:rPr>
              <a:t>array</a:t>
            </a:r>
            <a:r>
              <a:rPr lang="en-US" altLang="zh-TW" sz="1100"/>
              <a:t>(</a:t>
            </a:r>
            <a:r>
              <a:rPr lang="en-US" altLang="zh-TW" sz="1100">
                <a:solidFill>
                  <a:srgbClr val="6A8759"/>
                </a:solidFill>
              </a:rPr>
              <a:t>"success" </a:t>
            </a:r>
            <a:r>
              <a:rPr lang="en-US" altLang="zh-TW" sz="1100"/>
              <a:t>=&gt; </a:t>
            </a:r>
            <a:r>
              <a:rPr lang="en-US" altLang="zh-TW" sz="1100">
                <a:solidFill>
                  <a:srgbClr val="6A8759"/>
                </a:solidFill>
              </a:rPr>
              <a:t>"false"</a:t>
            </a:r>
            <a:r>
              <a:rPr lang="en-US" altLang="zh-TW" sz="1100">
                <a:solidFill>
                  <a:srgbClr val="CC7832"/>
                </a:solidFill>
              </a:rPr>
              <a:t>, </a:t>
            </a:r>
            <a:r>
              <a:rPr lang="en-US" altLang="zh-TW" sz="1100">
                <a:solidFill>
                  <a:srgbClr val="6A8759"/>
                </a:solidFill>
              </a:rPr>
              <a:t>"msg" </a:t>
            </a:r>
            <a:r>
              <a:rPr lang="en-US" altLang="zh-TW" sz="1100"/>
              <a:t>=&gt; </a:t>
            </a:r>
            <a:r>
              <a:rPr lang="en-US" altLang="zh-TW" sz="1100">
                <a:solidFill>
                  <a:srgbClr val="6A8759"/>
                </a:solidFill>
              </a:rPr>
              <a:t>"</a:t>
            </a:r>
            <a:r>
              <a:rPr lang="zh-TW" altLang="en-US" sz="1100">
                <a:solidFill>
                  <a:srgbClr val="6A8759"/>
                </a:solidFill>
              </a:rPr>
              <a:t>無法完成檔案上傳</a:t>
            </a:r>
            <a:r>
              <a:rPr lang="en-US" altLang="zh-TW" sz="1100">
                <a:solidFill>
                  <a:srgbClr val="6A8759"/>
                </a:solidFill>
              </a:rPr>
              <a:t>"</a:t>
            </a:r>
            <a:r>
              <a:rPr lang="en-US" altLang="zh-TW" sz="1100">
                <a:solidFill>
                  <a:srgbClr val="CC7832"/>
                </a:solidFill>
              </a:rPr>
              <a:t>, </a:t>
            </a:r>
            <a:r>
              <a:rPr lang="en-US" altLang="zh-TW" sz="1100">
                <a:solidFill>
                  <a:srgbClr val="6A8759"/>
                </a:solidFill>
              </a:rPr>
              <a:t>"error" </a:t>
            </a:r>
            <a:r>
              <a:rPr lang="en-US" altLang="zh-TW" sz="1100"/>
              <a:t>=&gt; </a:t>
            </a:r>
            <a:r>
              <a:rPr lang="en-US" altLang="zh-TW" sz="1100">
                <a:solidFill>
                  <a:srgbClr val="6A8759"/>
                </a:solidFill>
              </a:rPr>
              <a:t>"upload to fail"</a:t>
            </a:r>
            <a:r>
              <a:rPr lang="en-US" altLang="zh-TW" sz="1100">
                <a:solidFill>
                  <a:srgbClr val="CC7832"/>
                </a:solidFill>
              </a:rPr>
              <a:t>,</a:t>
            </a:r>
            <a:r>
              <a:rPr lang="en-US" altLang="zh-TW" sz="1100">
                <a:solidFill>
                  <a:srgbClr val="6A8759"/>
                </a:solidFill>
              </a:rPr>
              <a:t>"filename"</a:t>
            </a:r>
            <a:r>
              <a:rPr lang="en-US" altLang="zh-TW" sz="1100"/>
              <a:t>=&gt;</a:t>
            </a:r>
            <a:r>
              <a:rPr lang="en-US" altLang="zh-TW" sz="1100">
                <a:solidFill>
                  <a:srgbClr val="6A8759"/>
                </a:solidFill>
              </a:rPr>
              <a:t>""</a:t>
            </a:r>
            <a:r>
              <a:rPr lang="en-US" altLang="zh-TW" sz="1100"/>
              <a:t>)</a:t>
            </a:r>
            <a:r>
              <a:rPr lang="en-US" altLang="zh-TW" sz="1100">
                <a:solidFill>
                  <a:srgbClr val="CC7832"/>
                </a:solidFill>
              </a:rPr>
              <a:t>;</a:t>
            </a:r>
            <a:br>
              <a:rPr lang="en-US" altLang="zh-TW" sz="1100">
                <a:solidFill>
                  <a:srgbClr val="CC7832"/>
                </a:solidFill>
              </a:rPr>
            </a:br>
            <a:r>
              <a:rPr lang="en-US" altLang="zh-TW" sz="1100" b="1">
                <a:solidFill>
                  <a:srgbClr val="CC7832"/>
                </a:solidFill>
              </a:rPr>
              <a:t>echo </a:t>
            </a:r>
            <a:r>
              <a:rPr lang="en-US" altLang="zh-TW" sz="1100"/>
              <a:t>json_encode(</a:t>
            </a:r>
            <a:r>
              <a:rPr lang="en-US" altLang="zh-TW" sz="1100">
                <a:solidFill>
                  <a:srgbClr val="9876AA"/>
                </a:solidFill>
              </a:rPr>
              <a:t>$retcode</a:t>
            </a:r>
            <a:r>
              <a:rPr lang="en-US" altLang="zh-TW" sz="1100">
                <a:solidFill>
                  <a:srgbClr val="CC7832"/>
                </a:solidFill>
              </a:rPr>
              <a:t>,</a:t>
            </a:r>
            <a:r>
              <a:rPr lang="en-US" altLang="zh-TW" sz="1100" i="1">
                <a:solidFill>
                  <a:srgbClr val="9876AA"/>
                </a:solidFill>
              </a:rPr>
              <a:t>JSON_UNESCAPED_UNICODE</a:t>
            </a:r>
            <a:r>
              <a:rPr lang="en-US" altLang="zh-TW" sz="1100"/>
              <a:t>)</a:t>
            </a:r>
            <a:r>
              <a:rPr lang="en-US" altLang="zh-TW" sz="1100">
                <a:solidFill>
                  <a:srgbClr val="CC7832"/>
                </a:solidFill>
              </a:rPr>
              <a:t>;</a:t>
            </a:r>
            <a:br>
              <a:rPr lang="en-US" altLang="zh-TW" sz="1100">
                <a:solidFill>
                  <a:srgbClr val="CC7832"/>
                </a:solidFill>
              </a:rPr>
            </a:br>
            <a:r>
              <a:rPr lang="en-US" altLang="zh-TW" sz="1100" b="1">
                <a:solidFill>
                  <a:srgbClr val="CC7832"/>
                </a:solidFill>
              </a:rPr>
              <a:t>return</a:t>
            </a:r>
            <a:r>
              <a:rPr lang="en-US" altLang="zh-TW" sz="1100">
                <a:solidFill>
                  <a:srgbClr val="CC7832"/>
                </a:solidFill>
              </a:rPr>
              <a:t>;</a:t>
            </a:r>
            <a:br>
              <a:rPr lang="en-US" altLang="zh-TW" sz="1100">
                <a:solidFill>
                  <a:srgbClr val="CC7832"/>
                </a:solidFill>
              </a:rPr>
            </a:br>
            <a:r>
              <a:rPr lang="en-US" altLang="zh-TW" sz="1100" b="1" smtClean="0">
                <a:solidFill>
                  <a:srgbClr val="CC7832"/>
                </a:solidFill>
              </a:rPr>
              <a:t>?&gt;</a:t>
            </a:r>
            <a:endParaRPr lang="zh-TW" altLang="en-US" sz="110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019385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測試上傳</a:t>
            </a:r>
            <a:r>
              <a:rPr lang="en-US" altLang="zh-TW" smtClean="0"/>
              <a:t>javascript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40768"/>
            <a:ext cx="7943850" cy="4114800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88217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-315416"/>
            <a:ext cx="8229600" cy="1143000"/>
          </a:xfrm>
        </p:spPr>
        <p:txBody>
          <a:bodyPr/>
          <a:lstStyle/>
          <a:p>
            <a:r>
              <a:rPr lang="zh-TW" altLang="en-US" smtClean="0"/>
              <a:t>建立註冊資料寫入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135</a:t>
            </a:fld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92696"/>
            <a:ext cx="9041607" cy="6048672"/>
          </a:xfrm>
        </p:spPr>
      </p:pic>
    </p:spTree>
    <p:extLst>
      <p:ext uri="{BB962C8B-B14F-4D97-AF65-F5344CB8AC3E}">
        <p14:creationId xmlns:p14="http://schemas.microsoft.com/office/powerpoint/2010/main" val="11338432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整合練習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新增功能頁</a:t>
            </a:r>
            <a:r>
              <a:rPr lang="zh-TW" altLang="en-US"/>
              <a:t>面</a:t>
            </a:r>
            <a:endParaRPr lang="en-US" altLang="zh-TW" smtClean="0"/>
          </a:p>
          <a:p>
            <a:r>
              <a:rPr lang="zh-TW" altLang="en-US" smtClean="0"/>
              <a:t>主題：最新消息</a:t>
            </a:r>
            <a:endParaRPr lang="en-US" altLang="zh-TW" smtClean="0"/>
          </a:p>
          <a:p>
            <a:r>
              <a:rPr lang="zh-TW" altLang="en-US" smtClean="0"/>
              <a:t>版面：持續林肯運動鞋專賣版面</a:t>
            </a:r>
            <a:endParaRPr lang="en-US" altLang="zh-TW" smtClean="0"/>
          </a:p>
          <a:p>
            <a:r>
              <a:rPr lang="zh-TW" altLang="en-US" smtClean="0"/>
              <a:t>資料表單</a:t>
            </a:r>
            <a:r>
              <a:rPr lang="en-US" altLang="zh-TW" smtClean="0"/>
              <a:t>news</a:t>
            </a:r>
            <a:r>
              <a:rPr lang="zh-TW" altLang="en-US" smtClean="0"/>
              <a:t>：資料欄位</a:t>
            </a:r>
            <a:r>
              <a:rPr lang="en-US" altLang="zh-TW" smtClean="0"/>
              <a:t>(</a:t>
            </a:r>
            <a:r>
              <a:rPr lang="zh-TW" altLang="en-US" smtClean="0"/>
              <a:t>自訂</a:t>
            </a:r>
            <a:r>
              <a:rPr lang="en-US" altLang="zh-TW" smtClean="0"/>
              <a:t>)</a:t>
            </a:r>
          </a:p>
          <a:p>
            <a:endParaRPr lang="en-US" altLang="zh-TW" smtClean="0"/>
          </a:p>
          <a:p>
            <a:endParaRPr lang="en-US" altLang="zh-TW" smtClean="0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506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RWD</a:t>
            </a:r>
            <a:r>
              <a:rPr lang="zh-TW" altLang="en-US"/>
              <a:t>版面</a:t>
            </a:r>
            <a:r>
              <a:rPr lang="zh-TW" altLang="en-US" smtClean="0"/>
              <a:t>設計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Bootstrap </a:t>
            </a:r>
            <a:r>
              <a:rPr lang="zh-TW" altLang="en-US"/>
              <a:t>預先設定</a:t>
            </a:r>
            <a:r>
              <a:rPr lang="zh-TW" altLang="en-US" smtClean="0"/>
              <a:t>了四種</a:t>
            </a:r>
            <a:r>
              <a:rPr lang="zh-TW" altLang="en-US"/>
              <a:t>螢幕尺寸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420888"/>
            <a:ext cx="8248650" cy="3312368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926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/>
              <a:t>RWD</a:t>
            </a:r>
            <a:r>
              <a:rPr lang="zh-TW" altLang="en-US"/>
              <a:t>版面</a:t>
            </a:r>
            <a:r>
              <a:rPr lang="zh-TW" altLang="en-US" smtClean="0"/>
              <a:t>設計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07293"/>
            <a:ext cx="8229600" cy="4525963"/>
          </a:xfrm>
        </p:spPr>
        <p:txBody>
          <a:bodyPr/>
          <a:lstStyle/>
          <a:p>
            <a:r>
              <a:rPr lang="zh-TW" altLang="en-US" smtClean="0"/>
              <a:t>開始</a:t>
            </a:r>
            <a:r>
              <a:rPr lang="en-US" altLang="zh-TW" smtClean="0"/>
              <a:t>Dreamweaver cc 2019 bootstrap</a:t>
            </a:r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3979"/>
            <a:ext cx="8100392" cy="4954021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8446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/>
              <a:t>RWD</a:t>
            </a:r>
            <a:r>
              <a:rPr lang="zh-TW" altLang="en-US"/>
              <a:t>版面</a:t>
            </a:r>
            <a:r>
              <a:rPr lang="zh-TW" altLang="en-US" smtClean="0"/>
              <a:t>設計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07293"/>
            <a:ext cx="8229600" cy="4525963"/>
          </a:xfrm>
        </p:spPr>
        <p:txBody>
          <a:bodyPr/>
          <a:lstStyle/>
          <a:p>
            <a:r>
              <a:rPr lang="zh-TW" altLang="en-US" smtClean="0"/>
              <a:t>建立新的</a:t>
            </a:r>
            <a:r>
              <a:rPr lang="en-US" altLang="zh-TW" smtClean="0"/>
              <a:t>css</a:t>
            </a:r>
            <a:r>
              <a:rPr lang="zh-TW" altLang="en-US" smtClean="0"/>
              <a:t>的附加檔案。</a:t>
            </a:r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412776"/>
            <a:ext cx="2647990" cy="4892477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257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171400"/>
            <a:ext cx="8229600" cy="1143000"/>
          </a:xfrm>
        </p:spPr>
        <p:txBody>
          <a:bodyPr/>
          <a:lstStyle/>
          <a:p>
            <a:r>
              <a:rPr lang="en-US" altLang="zh-TW" smtClean="0"/>
              <a:t>Bootstrap</a:t>
            </a:r>
            <a:r>
              <a:rPr lang="zh-TW" altLang="en-US" smtClean="0"/>
              <a:t>版面容器</a:t>
            </a:r>
            <a:endParaRPr lang="zh-TW" altLang="en-US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3254887"/>
              </p:ext>
            </p:extLst>
          </p:nvPr>
        </p:nvGraphicFramePr>
        <p:xfrm>
          <a:off x="107502" y="908720"/>
          <a:ext cx="9036500" cy="5832650"/>
        </p:xfrm>
        <a:graphic>
          <a:graphicData uri="http://schemas.openxmlformats.org/drawingml/2006/table">
            <a:tbl>
              <a:tblPr/>
              <a:tblGrid>
                <a:gridCol w="1807300"/>
                <a:gridCol w="1807300"/>
                <a:gridCol w="1807300"/>
                <a:gridCol w="1807300"/>
                <a:gridCol w="1807300"/>
              </a:tblGrid>
              <a:tr h="766822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>
                          <a:effectLst/>
                        </a:rPr>
                        <a:t/>
                      </a:r>
                      <a:br>
                        <a:rPr lang="zh-TW" altLang="en-US" sz="1400">
                          <a:effectLst/>
                        </a:rPr>
                      </a:br>
                      <a:endParaRPr lang="en-US" altLang="zh-TW" sz="1400">
                        <a:effectLst/>
                      </a:endParaRPr>
                    </a:p>
                  </a:txBody>
                  <a:tcPr marL="41145" marR="41145" marT="41145" marB="41145" anchor="b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0E6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smtClean="0">
                          <a:effectLst/>
                        </a:rPr>
                        <a:t>超小屏幕 手機</a:t>
                      </a:r>
                      <a:r>
                        <a:rPr lang="en-US" altLang="zh-TW" sz="1400" smtClean="0">
                          <a:effectLst/>
                        </a:rPr>
                        <a:t>xs</a:t>
                      </a:r>
                    </a:p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smtClean="0">
                          <a:effectLst/>
                        </a:rPr>
                        <a:t>(&lt;768px)</a:t>
                      </a:r>
                    </a:p>
                    <a:p>
                      <a:pPr algn="l" fontAlgn="b"/>
                      <a:endParaRPr lang="en-US" sz="1400">
                        <a:effectLst/>
                      </a:endParaRPr>
                    </a:p>
                  </a:txBody>
                  <a:tcPr marL="41145" marR="41145" marT="41145" marB="41145" anchor="b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30E8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smtClean="0">
                          <a:effectLst/>
                        </a:rPr>
                        <a:t>小屏幕 平板</a:t>
                      </a:r>
                      <a:r>
                        <a:rPr lang="en-US" altLang="zh-TW" sz="1400" smtClean="0">
                          <a:effectLst/>
                        </a:rPr>
                        <a:t>sm</a:t>
                      </a:r>
                    </a:p>
                    <a:p>
                      <a:pPr algn="l" fontAlgn="b"/>
                      <a:r>
                        <a:rPr lang="en-US" altLang="zh-TW" sz="1400" smtClean="0">
                          <a:effectLst/>
                        </a:rPr>
                        <a:t>(≥768px)</a:t>
                      </a:r>
                      <a:endParaRPr lang="en-US" altLang="zh-TW" sz="1400">
                        <a:effectLst/>
                      </a:endParaRPr>
                    </a:p>
                  </a:txBody>
                  <a:tcPr marL="41145" marR="41145" marT="41145" marB="41145" anchor="b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0E8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smtClean="0">
                          <a:effectLst/>
                        </a:rPr>
                        <a:t>中等屏幕 桌面顯示器</a:t>
                      </a:r>
                      <a:r>
                        <a:rPr lang="en-US" altLang="zh-TW" sz="1400" smtClean="0">
                          <a:effectLst/>
                        </a:rPr>
                        <a:t>md(≥992px)</a:t>
                      </a:r>
                    </a:p>
                    <a:p>
                      <a:pPr algn="l" fontAlgn="b"/>
                      <a:endParaRPr lang="en-US" altLang="zh-TW" sz="1400">
                        <a:effectLst/>
                      </a:endParaRPr>
                    </a:p>
                  </a:txBody>
                  <a:tcPr marL="41145" marR="41145" marT="41145" marB="41145" anchor="b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30E8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smtClean="0">
                          <a:effectLst/>
                        </a:rPr>
                        <a:t>大屏幕 大桌面顯示器</a:t>
                      </a:r>
                      <a:r>
                        <a:rPr lang="en-US" altLang="zh-TW" sz="1200" smtClean="0">
                          <a:effectLst/>
                        </a:rPr>
                        <a:t>lg(≥1200px)</a:t>
                      </a:r>
                    </a:p>
                    <a:p>
                      <a:pPr algn="l"/>
                      <a:endParaRPr lang="zh-TW" altLang="en-US" sz="1200"/>
                    </a:p>
                  </a:txBody>
                  <a:tcPr marL="61718" marR="61718" marT="30859" marB="308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9157"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400">
                          <a:effectLst/>
                        </a:rPr>
                        <a:t>柵格系統行為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400">
                          <a:effectLst/>
                        </a:rPr>
                        <a:t>總是水平排列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t"/>
                      <a:r>
                        <a:rPr lang="zh-TW" altLang="en-US" sz="1400">
                          <a:effectLst/>
                        </a:rPr>
                        <a:t>開始是堆疊在一起的，當大於這些閾值時將變為水平排列</a:t>
                      </a:r>
                      <a:r>
                        <a:rPr lang="en-US" altLang="zh-TW" sz="1400">
                          <a:effectLst/>
                        </a:rPr>
                        <a:t>C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61915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.container </a:t>
                      </a:r>
                      <a:r>
                        <a:rPr lang="zh-TW" altLang="en-US" sz="1400">
                          <a:effectLst/>
                        </a:rPr>
                        <a:t>最大寬度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None （</a:t>
                      </a:r>
                      <a:r>
                        <a:rPr lang="zh-TW" altLang="en-US" sz="1400">
                          <a:effectLst/>
                        </a:rPr>
                        <a:t>自動）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750px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970px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1170px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5865"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400">
                          <a:effectLst/>
                        </a:rPr>
                        <a:t>類前綴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.col-xs-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.col-sm-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.col-md-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.col-lg-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619157"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400">
                          <a:effectLst/>
                        </a:rPr>
                        <a:t>列（</a:t>
                      </a:r>
                      <a:r>
                        <a:rPr lang="en-US" sz="1400">
                          <a:effectLst/>
                        </a:rPr>
                        <a:t>column）</a:t>
                      </a:r>
                      <a:r>
                        <a:rPr lang="zh-TW" altLang="en-US" sz="1400">
                          <a:effectLst/>
                        </a:rPr>
                        <a:t>數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fontAlgn="t"/>
                      <a:r>
                        <a:rPr lang="en-US" altLang="zh-TW" sz="1400">
                          <a:effectLst/>
                        </a:rPr>
                        <a:t>12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872448"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400">
                          <a:effectLst/>
                        </a:rPr>
                        <a:t>最大列（</a:t>
                      </a:r>
                      <a:r>
                        <a:rPr lang="en-US" sz="1400">
                          <a:effectLst/>
                        </a:rPr>
                        <a:t>column）</a:t>
                      </a:r>
                      <a:r>
                        <a:rPr lang="zh-TW" altLang="en-US" sz="1400">
                          <a:effectLst/>
                        </a:rPr>
                        <a:t>寬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400">
                          <a:solidFill>
                            <a:srgbClr val="777777"/>
                          </a:solidFill>
                          <a:effectLst/>
                        </a:rPr>
                        <a:t>自動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~62px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~81px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~97px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619157"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400">
                          <a:effectLst/>
                        </a:rPr>
                        <a:t>槽（</a:t>
                      </a:r>
                      <a:r>
                        <a:rPr lang="en-US" sz="1400">
                          <a:effectLst/>
                        </a:rPr>
                        <a:t>gutter）</a:t>
                      </a:r>
                      <a:r>
                        <a:rPr lang="zh-TW" altLang="en-US" sz="1400">
                          <a:effectLst/>
                        </a:rPr>
                        <a:t>寬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30px （</a:t>
                      </a:r>
                      <a:r>
                        <a:rPr lang="zh-TW" altLang="en-US" sz="1400">
                          <a:effectLst/>
                        </a:rPr>
                        <a:t>每列左右均有</a:t>
                      </a:r>
                      <a:r>
                        <a:rPr lang="en-US" altLang="zh-TW" sz="1400">
                          <a:effectLst/>
                        </a:rPr>
                        <a:t>15</a:t>
                      </a:r>
                      <a:r>
                        <a:rPr lang="en-US" sz="1400">
                          <a:effectLst/>
                        </a:rPr>
                        <a:t>px）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65865"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400">
                          <a:effectLst/>
                        </a:rPr>
                        <a:t>可嵌套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fontAlgn="t"/>
                      <a:r>
                        <a:rPr lang="zh-TW" altLang="en-US" sz="1400">
                          <a:effectLst/>
                        </a:rPr>
                        <a:t>是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619157"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400">
                          <a:effectLst/>
                        </a:rPr>
                        <a:t>偏移（</a:t>
                      </a:r>
                      <a:r>
                        <a:rPr lang="en-US" sz="1400">
                          <a:effectLst/>
                        </a:rPr>
                        <a:t>Offsets）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fontAlgn="t"/>
                      <a:r>
                        <a:rPr lang="zh-TW" altLang="en-US" sz="1400">
                          <a:effectLst/>
                        </a:rPr>
                        <a:t>是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65865"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400">
                          <a:effectLst/>
                        </a:rPr>
                        <a:t>列排序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fontAlgn="t"/>
                      <a:r>
                        <a:rPr lang="zh-TW" altLang="en-US" sz="1400">
                          <a:effectLst/>
                        </a:rPr>
                        <a:t>是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326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Bootstrap</a:t>
            </a:r>
            <a:r>
              <a:rPr lang="zh-TW" altLang="en-US"/>
              <a:t>版面容器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TW" altLang="en-US" smtClean="0"/>
              <a:t>版面容器重要三個類別，</a:t>
            </a:r>
            <a:r>
              <a:rPr lang="en-US" altLang="zh-TW" smtClean="0"/>
              <a:t>.row</a:t>
            </a:r>
            <a:r>
              <a:rPr lang="zh-TW" altLang="en-US" smtClean="0"/>
              <a:t>、</a:t>
            </a:r>
            <a:r>
              <a:rPr lang="en-US" altLang="zh-TW" smtClean="0"/>
              <a:t>.container</a:t>
            </a:r>
            <a:r>
              <a:rPr lang="zh-TW" altLang="en-US" smtClean="0"/>
              <a:t>、</a:t>
            </a:r>
            <a:r>
              <a:rPr lang="en-US" altLang="zh-TW" smtClean="0"/>
              <a:t>.container-fluid</a:t>
            </a:r>
            <a:r>
              <a:rPr lang="zh-TW" altLang="en-US" smtClean="0"/>
              <a:t>，其中</a:t>
            </a:r>
            <a:r>
              <a:rPr lang="en-US" altLang="zh-TW" smtClean="0"/>
              <a:t>row</a:t>
            </a:r>
            <a:r>
              <a:rPr lang="zh-TW" altLang="en-US" smtClean="0"/>
              <a:t>必需要包在</a:t>
            </a:r>
            <a:r>
              <a:rPr lang="en-US" altLang="zh-TW" smtClean="0"/>
              <a:t>.container</a:t>
            </a:r>
            <a:r>
              <a:rPr lang="zh-TW" altLang="en-US" smtClean="0"/>
              <a:t>或</a:t>
            </a:r>
            <a:r>
              <a:rPr lang="en-US" altLang="zh-TW" smtClean="0"/>
              <a:t>.container-fluid</a:t>
            </a:r>
            <a:r>
              <a:rPr lang="zh-TW" altLang="en-US" smtClean="0"/>
              <a:t>內，才能進行排版。</a:t>
            </a:r>
            <a:endParaRPr lang="en-US" altLang="zh-TW" smtClean="0"/>
          </a:p>
          <a:p>
            <a:r>
              <a:rPr lang="en-US" altLang="zh-TW" smtClean="0"/>
              <a:t>.container</a:t>
            </a:r>
            <a:r>
              <a:rPr lang="zh-TW" altLang="en-US" smtClean="0">
                <a:sym typeface="Wingdings" pitchFamily="2" charset="2"/>
              </a:rPr>
              <a:t>：由</a:t>
            </a:r>
            <a:r>
              <a:rPr lang="en-US" altLang="zh-TW" smtClean="0">
                <a:sym typeface="Wingdings" pitchFamily="2" charset="2"/>
              </a:rPr>
              <a:t>device</a:t>
            </a:r>
            <a:r>
              <a:rPr lang="zh-TW" altLang="en-US" smtClean="0">
                <a:sym typeface="Wingdings" pitchFamily="2" charset="2"/>
              </a:rPr>
              <a:t>決定</a:t>
            </a:r>
            <a:r>
              <a:rPr lang="zh-TW" altLang="en-US"/>
              <a:t>最大寬度</a:t>
            </a:r>
            <a:r>
              <a:rPr lang="zh-TW" altLang="en-US" smtClean="0">
                <a:sym typeface="Wingdings" pitchFamily="2" charset="2"/>
              </a:rPr>
              <a:t>尺寸大小</a:t>
            </a:r>
            <a:endParaRPr lang="en-US" altLang="zh-TW" smtClean="0">
              <a:sym typeface="Wingdings" pitchFamily="2" charset="2"/>
            </a:endParaRPr>
          </a:p>
          <a:p>
            <a:r>
              <a:rPr lang="zh-TW" altLang="en-US" smtClean="0"/>
              <a:t>手機：</a:t>
            </a:r>
            <a:r>
              <a:rPr lang="en-US" altLang="zh-TW" smtClean="0"/>
              <a:t>&lt;None </a:t>
            </a:r>
            <a:r>
              <a:rPr lang="zh-TW" altLang="en-US" smtClean="0"/>
              <a:t>（自動）</a:t>
            </a:r>
            <a:endParaRPr lang="en-US" altLang="zh-TW" smtClean="0"/>
          </a:p>
          <a:p>
            <a:r>
              <a:rPr lang="zh-TW" altLang="en-US" smtClean="0"/>
              <a:t>平版：</a:t>
            </a:r>
            <a:r>
              <a:rPr lang="en-US" altLang="zh-TW" smtClean="0"/>
              <a:t>&gt;=750px</a:t>
            </a:r>
          </a:p>
          <a:p>
            <a:r>
              <a:rPr lang="zh-TW" altLang="en-US" smtClean="0"/>
              <a:t>電腦：</a:t>
            </a:r>
            <a:r>
              <a:rPr lang="en-US" altLang="zh-TW" smtClean="0"/>
              <a:t>&gt;=970px</a:t>
            </a:r>
          </a:p>
          <a:p>
            <a:r>
              <a:rPr lang="zh-TW" altLang="en-US" smtClean="0"/>
              <a:t>電視或大型電腦螢幕：</a:t>
            </a:r>
            <a:r>
              <a:rPr lang="en-US" altLang="zh-TW" smtClean="0"/>
              <a:t>&gt;=1170px</a:t>
            </a:r>
            <a:endParaRPr lang="en-US" altLang="zh-TW"/>
          </a:p>
          <a:p>
            <a:r>
              <a:rPr lang="en-US" altLang="zh-TW" smtClean="0"/>
              <a:t>.container-fluid</a:t>
            </a:r>
            <a:r>
              <a:rPr lang="zh-TW" altLang="en-US" smtClean="0"/>
              <a:t>：固定為各</a:t>
            </a:r>
            <a:r>
              <a:rPr lang="en-US" altLang="zh-TW" smtClean="0"/>
              <a:t>deivce</a:t>
            </a:r>
            <a:r>
              <a:rPr lang="zh-TW" altLang="en-US" smtClean="0"/>
              <a:t>的</a:t>
            </a:r>
            <a:r>
              <a:rPr lang="en-US" altLang="zh-TW" smtClean="0"/>
              <a:t>100%</a:t>
            </a:r>
            <a:r>
              <a:rPr lang="zh-TW" altLang="en-US" smtClean="0"/>
              <a:t>大小</a:t>
            </a:r>
            <a:endParaRPr lang="en-US" altLang="zh-TW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999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Bootstrap</a:t>
            </a:r>
            <a:r>
              <a:rPr lang="zh-TW" altLang="en-US"/>
              <a:t>版面容器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例一：</a:t>
            </a:r>
            <a:endParaRPr lang="en-US" altLang="zh-TW" smtClean="0"/>
          </a:p>
          <a:p>
            <a:r>
              <a:rPr lang="zh-TW" altLang="en-US" smtClean="0"/>
              <a:t>分別建立</a:t>
            </a:r>
            <a:r>
              <a:rPr lang="en-US" altLang="zh-TW" smtClean="0"/>
              <a:t>container</a:t>
            </a:r>
            <a:r>
              <a:rPr lang="zh-TW" altLang="en-US" smtClean="0"/>
              <a:t>與</a:t>
            </a:r>
            <a:r>
              <a:rPr lang="en-US" altLang="zh-TW" smtClean="0"/>
              <a:t>container-fluid</a:t>
            </a:r>
            <a:r>
              <a:rPr lang="zh-TW" altLang="en-US" smtClean="0"/>
              <a:t>的</a:t>
            </a:r>
            <a:r>
              <a:rPr lang="en-US" altLang="zh-TW" smtClean="0"/>
              <a:t>div</a:t>
            </a:r>
            <a:r>
              <a:rPr lang="zh-TW" altLang="en-US" smtClean="0"/>
              <a:t>的版面區塊，內部包含</a:t>
            </a:r>
            <a:r>
              <a:rPr lang="en-US" altLang="zh-TW" smtClean="0"/>
              <a:t>row</a:t>
            </a:r>
            <a:r>
              <a:rPr lang="zh-TW" altLang="en-US" smtClean="0"/>
              <a:t>，並且設定大型螢幕的欄位</a:t>
            </a:r>
            <a:r>
              <a:rPr lang="en-US" altLang="zh-TW" smtClean="0"/>
              <a:t>col-lg-3</a:t>
            </a:r>
            <a:r>
              <a:rPr lang="zh-TW" altLang="en-US" smtClean="0"/>
              <a:t>及</a:t>
            </a:r>
            <a:r>
              <a:rPr lang="en-US" altLang="zh-TW" smtClean="0"/>
              <a:t>col-lg-9</a:t>
            </a:r>
            <a:r>
              <a:rPr lang="zh-TW" altLang="en-US" smtClean="0"/>
              <a:t>來觀察差異性。</a:t>
            </a:r>
            <a:endParaRPr lang="en-US" altLang="zh-TW" smtClean="0"/>
          </a:p>
          <a:p>
            <a:r>
              <a:rPr lang="en-US" altLang="zh-TW" smtClean="0"/>
              <a:t>File:test001.html&amp;&amp;test001.css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066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Outline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預計完成版面設計</a:t>
            </a:r>
            <a:endParaRPr lang="en-US" altLang="zh-TW" smtClean="0"/>
          </a:p>
          <a:p>
            <a:r>
              <a:rPr lang="en-US" altLang="zh-TW" smtClean="0"/>
              <a:t>RWD</a:t>
            </a:r>
            <a:r>
              <a:rPr lang="zh-TW" altLang="en-US"/>
              <a:t>響應式</a:t>
            </a:r>
            <a:r>
              <a:rPr lang="zh-TW" altLang="en-US" smtClean="0"/>
              <a:t>網頁簡介</a:t>
            </a:r>
            <a:endParaRPr lang="en-US" altLang="zh-TW" smtClean="0"/>
          </a:p>
          <a:p>
            <a:r>
              <a:rPr lang="en-US" altLang="zh-TW" smtClean="0"/>
              <a:t>RWD</a:t>
            </a:r>
            <a:r>
              <a:rPr lang="zh-TW" altLang="en-US" smtClean="0"/>
              <a:t>版面設計</a:t>
            </a:r>
            <a:endParaRPr lang="en-US" altLang="zh-TW" smtClean="0"/>
          </a:p>
          <a:p>
            <a:pPr lvl="1"/>
            <a:r>
              <a:rPr lang="en-US" altLang="zh-TW" smtClean="0"/>
              <a:t>bootstrap</a:t>
            </a:r>
          </a:p>
          <a:p>
            <a:r>
              <a:rPr lang="en-US" altLang="zh-TW" smtClean="0"/>
              <a:t>RWD</a:t>
            </a:r>
            <a:r>
              <a:rPr lang="zh-TW" altLang="en-US" smtClean="0"/>
              <a:t>版面套修應用</a:t>
            </a:r>
            <a:endParaRPr lang="en-US" altLang="zh-TW" smtClean="0"/>
          </a:p>
          <a:p>
            <a:r>
              <a:rPr lang="en-US" altLang="zh-TW" smtClean="0"/>
              <a:t>RWD</a:t>
            </a:r>
            <a:r>
              <a:rPr lang="zh-TW" altLang="en-US" smtClean="0"/>
              <a:t>版面同風格創建</a:t>
            </a:r>
            <a:endParaRPr lang="en-US" altLang="zh-TW" smtClean="0"/>
          </a:p>
          <a:p>
            <a:r>
              <a:rPr lang="en-US" altLang="zh-TW" smtClean="0"/>
              <a:t>RWD</a:t>
            </a:r>
            <a:r>
              <a:rPr lang="zh-TW" altLang="en-US" smtClean="0"/>
              <a:t>專案開發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820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57200" y="-171400"/>
            <a:ext cx="8229600" cy="1143000"/>
          </a:xfrm>
        </p:spPr>
        <p:txBody>
          <a:bodyPr/>
          <a:lstStyle/>
          <a:p>
            <a:r>
              <a:rPr lang="zh-TW" altLang="en-US"/>
              <a:t>範例圖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836712"/>
            <a:ext cx="8941587" cy="5733256"/>
          </a:xfrm>
        </p:spPr>
      </p:pic>
    </p:spTree>
    <p:extLst>
      <p:ext uri="{BB962C8B-B14F-4D97-AF65-F5344CB8AC3E}">
        <p14:creationId xmlns:p14="http://schemas.microsoft.com/office/powerpoint/2010/main" val="350893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Bootstrap</a:t>
            </a:r>
            <a:r>
              <a:rPr lang="zh-TW" altLang="en-US"/>
              <a:t>版面容器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Bootstrap</a:t>
            </a:r>
            <a:r>
              <a:rPr lang="zh-TW" altLang="en-US" smtClean="0"/>
              <a:t>設定面版的欄位數為</a:t>
            </a:r>
            <a:r>
              <a:rPr lang="en-US" altLang="zh-TW" smtClean="0"/>
              <a:t>12</a:t>
            </a:r>
            <a:r>
              <a:rPr lang="zh-TW" altLang="en-US" smtClean="0"/>
              <a:t>，前置類別名稱：</a:t>
            </a:r>
            <a:endParaRPr lang="en-US" altLang="zh-TW" smtClean="0"/>
          </a:p>
          <a:p>
            <a:r>
              <a:rPr lang="zh-TW" altLang="en-US">
                <a:solidFill>
                  <a:srgbClr val="FF0000"/>
                </a:solidFill>
              </a:rPr>
              <a:t>手機</a:t>
            </a:r>
            <a:r>
              <a:rPr lang="zh-TW" altLang="en-US" smtClean="0">
                <a:solidFill>
                  <a:srgbClr val="FF0000"/>
                </a:solidFill>
              </a:rPr>
              <a:t>：</a:t>
            </a:r>
            <a:r>
              <a:rPr lang="en-US" altLang="zh-TW" smtClean="0">
                <a:solidFill>
                  <a:srgbClr val="FF0000"/>
                </a:solidFill>
              </a:rPr>
              <a:t>col-1~12(bootstrap 4.0</a:t>
            </a:r>
            <a:r>
              <a:rPr lang="zh-TW" altLang="en-US" smtClean="0">
                <a:solidFill>
                  <a:srgbClr val="FF0000"/>
                </a:solidFill>
              </a:rPr>
              <a:t>更改</a:t>
            </a:r>
            <a:r>
              <a:rPr lang="en-US" altLang="zh-TW" smtClean="0">
                <a:solidFill>
                  <a:srgbClr val="FF0000"/>
                </a:solidFill>
              </a:rPr>
              <a:t>)</a:t>
            </a:r>
          </a:p>
          <a:p>
            <a:r>
              <a:rPr lang="zh-TW" altLang="en-US" smtClean="0"/>
              <a:t>平版：</a:t>
            </a:r>
            <a:r>
              <a:rPr lang="en-US" altLang="zh-TW" smtClean="0"/>
              <a:t>col-sm-</a:t>
            </a:r>
            <a:r>
              <a:rPr lang="en-US" altLang="zh-TW"/>
              <a:t>1~12</a:t>
            </a:r>
          </a:p>
          <a:p>
            <a:r>
              <a:rPr lang="zh-TW" altLang="en-US" smtClean="0"/>
              <a:t>電腦：</a:t>
            </a:r>
            <a:r>
              <a:rPr lang="en-US" altLang="zh-TW" smtClean="0"/>
              <a:t>col-md-1~12</a:t>
            </a:r>
            <a:endParaRPr lang="en-US" altLang="zh-TW"/>
          </a:p>
          <a:p>
            <a:r>
              <a:rPr lang="zh-TW" altLang="en-US" smtClean="0"/>
              <a:t>電視：</a:t>
            </a:r>
            <a:r>
              <a:rPr lang="en-US" altLang="zh-TW" smtClean="0"/>
              <a:t>col-lg-1~12</a:t>
            </a:r>
          </a:p>
          <a:p>
            <a:r>
              <a:rPr lang="zh-TW" altLang="en-US" smtClean="0">
                <a:solidFill>
                  <a:srgbClr val="FF0000"/>
                </a:solidFill>
              </a:rPr>
              <a:t>超大型螢幕：</a:t>
            </a:r>
            <a:r>
              <a:rPr lang="en-US" altLang="zh-TW" smtClean="0">
                <a:solidFill>
                  <a:srgbClr val="FF0000"/>
                </a:solidFill>
              </a:rPr>
              <a:t>col-xl-1~12</a:t>
            </a:r>
            <a:r>
              <a:rPr lang="en-US" altLang="zh-TW">
                <a:solidFill>
                  <a:srgbClr val="FF0000"/>
                </a:solidFill>
              </a:rPr>
              <a:t>col-1~12(bootstrap 4.0</a:t>
            </a:r>
            <a:r>
              <a:rPr lang="zh-TW" altLang="en-US">
                <a:solidFill>
                  <a:srgbClr val="FF0000"/>
                </a:solidFill>
              </a:rPr>
              <a:t>更改</a:t>
            </a:r>
            <a:r>
              <a:rPr lang="en-US" altLang="zh-TW">
                <a:solidFill>
                  <a:srgbClr val="FF0000"/>
                </a:solidFill>
              </a:rPr>
              <a:t>)</a:t>
            </a:r>
          </a:p>
          <a:p>
            <a:endParaRPr lang="en-US" altLang="zh-TW">
              <a:solidFill>
                <a:srgbClr val="FF0000"/>
              </a:solidFill>
            </a:endParaRP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459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/>
              <a:t>Bootstrap</a:t>
            </a:r>
            <a:r>
              <a:rPr lang="zh-TW" altLang="en-US"/>
              <a:t>版面容器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07293"/>
            <a:ext cx="8229600" cy="4525963"/>
          </a:xfrm>
        </p:spPr>
        <p:txBody>
          <a:bodyPr/>
          <a:lstStyle/>
          <a:p>
            <a:r>
              <a:rPr lang="en-US" altLang="zh-TW" smtClean="0"/>
              <a:t>Bootstrap</a:t>
            </a:r>
            <a:r>
              <a:rPr lang="zh-TW" altLang="en-US" smtClean="0"/>
              <a:t>版面配置方式：</a:t>
            </a:r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916832"/>
            <a:ext cx="9008736" cy="4752528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486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Bootstrap</a:t>
            </a:r>
            <a:r>
              <a:rPr lang="zh-TW" altLang="en-US"/>
              <a:t>版面容器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TW" altLang="en-US" smtClean="0"/>
              <a:t>例二：建立一個</a:t>
            </a:r>
            <a:r>
              <a:rPr lang="en-US" altLang="zh-TW" smtClean="0"/>
              <a:t>bootstrap</a:t>
            </a:r>
            <a:r>
              <a:rPr lang="zh-TW" altLang="en-US" smtClean="0"/>
              <a:t>的固定大小容器，內包含三個列。</a:t>
            </a:r>
            <a:endParaRPr lang="en-US" altLang="zh-TW" smtClean="0"/>
          </a:p>
          <a:p>
            <a:r>
              <a:rPr lang="zh-TW" altLang="en-US" smtClean="0"/>
              <a:t>列一：電腦解析度，欄為</a:t>
            </a:r>
            <a:r>
              <a:rPr lang="en-US" altLang="zh-TW" smtClean="0"/>
              <a:t>4*4*4</a:t>
            </a:r>
            <a:r>
              <a:rPr lang="zh-TW" altLang="en-US" smtClean="0"/>
              <a:t>，內容：</a:t>
            </a:r>
            <a:r>
              <a:rPr lang="en-US" altLang="zh-TW"/>
              <a:t>col-md-4</a:t>
            </a:r>
            <a:r>
              <a:rPr lang="zh-TW" altLang="en-US"/>
              <a:t>這是電腦排版</a:t>
            </a:r>
            <a:r>
              <a:rPr lang="zh-TW" altLang="en-US" smtClean="0"/>
              <a:t>方式</a:t>
            </a:r>
            <a:r>
              <a:rPr lang="en-US" altLang="zh-TW" smtClean="0"/>
              <a:t>1-3</a:t>
            </a:r>
          </a:p>
          <a:p>
            <a:r>
              <a:rPr lang="zh-TW" altLang="en-US" smtClean="0"/>
              <a:t>列二：手機解析度，欄為</a:t>
            </a:r>
            <a:r>
              <a:rPr lang="en-US" altLang="zh-TW" smtClean="0"/>
              <a:t>6*6*6</a:t>
            </a:r>
            <a:r>
              <a:rPr lang="zh-TW" altLang="en-US" smtClean="0"/>
              <a:t>，電腦</a:t>
            </a:r>
            <a:r>
              <a:rPr lang="zh-TW" altLang="en-US"/>
              <a:t>解析度，欄為</a:t>
            </a:r>
            <a:r>
              <a:rPr lang="en-US" altLang="zh-TW"/>
              <a:t>4*4*4</a:t>
            </a:r>
            <a:r>
              <a:rPr lang="zh-TW" altLang="en-US"/>
              <a:t>，</a:t>
            </a:r>
            <a:r>
              <a:rPr lang="zh-TW" altLang="en-US" smtClean="0"/>
              <a:t>內容：</a:t>
            </a:r>
            <a:r>
              <a:rPr lang="en-US" altLang="zh-TW"/>
              <a:t>.</a:t>
            </a:r>
            <a:r>
              <a:rPr lang="en-US" altLang="zh-TW" smtClean="0"/>
              <a:t>col-6 </a:t>
            </a:r>
            <a:r>
              <a:rPr lang="en-US" altLang="zh-TW"/>
              <a:t>.col-md-4</a:t>
            </a:r>
            <a:r>
              <a:rPr lang="zh-TW" altLang="en-US"/>
              <a:t>這是電腦、手機排版方式</a:t>
            </a:r>
            <a:r>
              <a:rPr lang="en-US" altLang="zh-TW" smtClean="0"/>
              <a:t>1-3</a:t>
            </a:r>
          </a:p>
          <a:p>
            <a:r>
              <a:rPr lang="zh-TW" altLang="en-US" smtClean="0"/>
              <a:t>列三：</a:t>
            </a:r>
            <a:r>
              <a:rPr lang="zh-TW" altLang="en-US"/>
              <a:t>手機解析度，欄</a:t>
            </a:r>
            <a:r>
              <a:rPr lang="zh-TW" altLang="en-US" smtClean="0"/>
              <a:t>為</a:t>
            </a:r>
            <a:r>
              <a:rPr lang="en-US" altLang="zh-TW" smtClean="0"/>
              <a:t>4*4*4*4</a:t>
            </a:r>
            <a:r>
              <a:rPr lang="zh-TW" altLang="en-US" smtClean="0"/>
              <a:t>，</a:t>
            </a:r>
            <a:r>
              <a:rPr lang="zh-TW" altLang="en-US"/>
              <a:t>電腦解析度，欄</a:t>
            </a:r>
            <a:r>
              <a:rPr lang="zh-TW" altLang="en-US" smtClean="0"/>
              <a:t>為</a:t>
            </a:r>
            <a:r>
              <a:rPr lang="en-US" altLang="zh-TW" smtClean="0"/>
              <a:t>4*8*8*4</a:t>
            </a:r>
            <a:r>
              <a:rPr lang="zh-TW" altLang="en-US"/>
              <a:t>，</a:t>
            </a:r>
            <a:r>
              <a:rPr lang="zh-TW" altLang="en-US" smtClean="0"/>
              <a:t>內容：</a:t>
            </a:r>
            <a:r>
              <a:rPr lang="en-US" altLang="zh-TW"/>
              <a:t> </a:t>
            </a:r>
            <a:r>
              <a:rPr lang="en-US" altLang="zh-TW" smtClean="0"/>
              <a:t>col-4 </a:t>
            </a:r>
            <a:r>
              <a:rPr lang="en-US" altLang="zh-TW"/>
              <a:t>col-md-4</a:t>
            </a:r>
            <a:r>
              <a:rPr lang="zh-TW" altLang="en-US"/>
              <a:t>這是電腦、手機組合排版方式</a:t>
            </a:r>
            <a:r>
              <a:rPr lang="en-US" altLang="zh-TW" smtClean="0"/>
              <a:t>1-4</a:t>
            </a:r>
          </a:p>
          <a:p>
            <a:r>
              <a:rPr lang="zh-TW" altLang="en-US" smtClean="0"/>
              <a:t>其中用水平線間格。</a:t>
            </a:r>
            <a:endParaRPr lang="en-US" altLang="zh-TW" smtClean="0"/>
          </a:p>
          <a:p>
            <a:r>
              <a:rPr lang="zh-TW" altLang="en-US"/>
              <a:t>並各自設定背景</a:t>
            </a:r>
            <a:r>
              <a:rPr lang="zh-TW" altLang="en-US" smtClean="0"/>
              <a:t>顏色</a:t>
            </a:r>
            <a:endParaRPr lang="en-US" altLang="zh-TW" smtClean="0"/>
          </a:p>
          <a:p>
            <a:r>
              <a:rPr lang="en-US" altLang="zh-TW"/>
              <a:t>File:test001.html&amp;&amp;test001.css</a:t>
            </a:r>
            <a:endParaRPr lang="zh-TW" altLang="en-US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79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171400"/>
            <a:ext cx="8229600" cy="1143000"/>
          </a:xfrm>
        </p:spPr>
        <p:txBody>
          <a:bodyPr/>
          <a:lstStyle/>
          <a:p>
            <a:r>
              <a:rPr lang="zh-TW" altLang="en-US" smtClean="0"/>
              <a:t>範例圖</a:t>
            </a:r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24</a:t>
            </a:fld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36712"/>
            <a:ext cx="8849494" cy="5904656"/>
          </a:xfrm>
        </p:spPr>
      </p:pic>
    </p:spTree>
    <p:extLst>
      <p:ext uri="{BB962C8B-B14F-4D97-AF65-F5344CB8AC3E}">
        <p14:creationId xmlns:p14="http://schemas.microsoft.com/office/powerpoint/2010/main" val="186661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練習</a:t>
            </a:r>
            <a:r>
              <a:rPr lang="zh-TW" altLang="en-US"/>
              <a:t>二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zh-TW" altLang="en-US"/>
              <a:t>例：</a:t>
            </a:r>
            <a:r>
              <a:rPr lang="zh-TW" altLang="en-US" smtClean="0"/>
              <a:t>建立三個</a:t>
            </a:r>
            <a:r>
              <a:rPr lang="en-US" altLang="zh-TW" smtClean="0"/>
              <a:t>bootstrap</a:t>
            </a:r>
            <a:r>
              <a:rPr lang="zh-TW" altLang="en-US"/>
              <a:t>的固定</a:t>
            </a:r>
            <a:r>
              <a:rPr lang="zh-TW" altLang="en-US" smtClean="0"/>
              <a:t>大小</a:t>
            </a:r>
            <a:r>
              <a:rPr lang="en-US" altLang="zh-TW" smtClean="0"/>
              <a:t>*1</a:t>
            </a:r>
            <a:r>
              <a:rPr lang="zh-TW" altLang="en-US" smtClean="0"/>
              <a:t>與全版面</a:t>
            </a:r>
            <a:r>
              <a:rPr lang="en-US" altLang="zh-TW" smtClean="0"/>
              <a:t>*2</a:t>
            </a:r>
            <a:r>
              <a:rPr lang="zh-TW" altLang="en-US" smtClean="0"/>
              <a:t>容器。</a:t>
            </a:r>
            <a:endParaRPr lang="en-US" altLang="zh-TW"/>
          </a:p>
          <a:p>
            <a:r>
              <a:rPr lang="zh-TW" altLang="en-US" smtClean="0">
                <a:solidFill>
                  <a:srgbClr val="FF0000"/>
                </a:solidFill>
              </a:rPr>
              <a:t>固定大小容器內包含二個列</a:t>
            </a:r>
            <a:endParaRPr lang="en-US" altLang="zh-TW" smtClean="0">
              <a:solidFill>
                <a:srgbClr val="FF0000"/>
              </a:solidFill>
            </a:endParaRPr>
          </a:p>
          <a:p>
            <a:r>
              <a:rPr lang="zh-TW" altLang="en-US" smtClean="0"/>
              <a:t>列</a:t>
            </a:r>
            <a:r>
              <a:rPr lang="zh-TW" altLang="en-US"/>
              <a:t>一</a:t>
            </a:r>
            <a:r>
              <a:rPr lang="zh-TW" altLang="en-US" smtClean="0"/>
              <a:t>：平板解析度</a:t>
            </a:r>
            <a:r>
              <a:rPr lang="zh-TW" altLang="en-US"/>
              <a:t>，欄</a:t>
            </a:r>
            <a:r>
              <a:rPr lang="zh-TW" altLang="en-US" smtClean="0"/>
              <a:t>為</a:t>
            </a:r>
            <a:r>
              <a:rPr lang="en-US" altLang="zh-TW" smtClean="0"/>
              <a:t>6*4*2</a:t>
            </a:r>
            <a:r>
              <a:rPr lang="zh-TW" altLang="en-US" smtClean="0"/>
              <a:t>，</a:t>
            </a:r>
            <a:r>
              <a:rPr lang="zh-TW" altLang="en-US"/>
              <a:t>內容為這</a:t>
            </a:r>
            <a:r>
              <a:rPr lang="zh-TW" altLang="en-US" smtClean="0"/>
              <a:t>是平板</a:t>
            </a:r>
            <a:r>
              <a:rPr lang="en-US" altLang="zh-TW" smtClean="0"/>
              <a:t>6/4/2</a:t>
            </a:r>
            <a:r>
              <a:rPr lang="zh-TW" altLang="en-US" smtClean="0"/>
              <a:t>排版</a:t>
            </a:r>
            <a:r>
              <a:rPr lang="zh-TW" altLang="en-US"/>
              <a:t>方式</a:t>
            </a:r>
            <a:r>
              <a:rPr lang="en-US" altLang="zh-TW" smtClean="0"/>
              <a:t>1~3</a:t>
            </a:r>
            <a:r>
              <a:rPr lang="zh-TW" altLang="en-US" smtClean="0"/>
              <a:t>，設定</a:t>
            </a:r>
            <a:r>
              <a:rPr lang="en-US" altLang="zh-TW" smtClean="0"/>
              <a:t>css</a:t>
            </a:r>
            <a:r>
              <a:rPr lang="zh-TW" altLang="en-US" smtClean="0"/>
              <a:t>：字型大小</a:t>
            </a:r>
            <a:r>
              <a:rPr lang="en-US" altLang="zh-TW" smtClean="0"/>
              <a:t>18pt</a:t>
            </a:r>
            <a:r>
              <a:rPr lang="zh-TW" altLang="en-US" smtClean="0"/>
              <a:t>，</a:t>
            </a:r>
            <a:r>
              <a:rPr lang="en-US" altLang="zh-TW" smtClean="0"/>
              <a:t>font-weight</a:t>
            </a:r>
            <a:r>
              <a:rPr lang="zh-TW" altLang="en-US" smtClean="0"/>
              <a:t>，</a:t>
            </a:r>
            <a:r>
              <a:rPr lang="en-US" altLang="zh-TW" smtClean="0"/>
              <a:t>bolder</a:t>
            </a:r>
            <a:endParaRPr lang="en-US" altLang="zh-TW"/>
          </a:p>
          <a:p>
            <a:r>
              <a:rPr lang="zh-TW" altLang="en-US"/>
              <a:t>列二：手機解析度，欄</a:t>
            </a:r>
            <a:r>
              <a:rPr lang="zh-TW" altLang="en-US" smtClean="0"/>
              <a:t>為</a:t>
            </a:r>
            <a:r>
              <a:rPr lang="en-US" altLang="zh-TW" smtClean="0"/>
              <a:t>3*3*3*3</a:t>
            </a:r>
            <a:r>
              <a:rPr lang="zh-TW" altLang="en-US" smtClean="0"/>
              <a:t>，</a:t>
            </a:r>
            <a:r>
              <a:rPr lang="zh-TW" altLang="en-US"/>
              <a:t>電腦解析度，欄</a:t>
            </a:r>
            <a:r>
              <a:rPr lang="zh-TW" altLang="en-US" smtClean="0"/>
              <a:t>為</a:t>
            </a:r>
            <a:r>
              <a:rPr lang="en-US" altLang="zh-TW" smtClean="0"/>
              <a:t>3*4*3*2</a:t>
            </a:r>
            <a:r>
              <a:rPr lang="zh-TW" altLang="en-US" smtClean="0"/>
              <a:t>，</a:t>
            </a:r>
            <a:r>
              <a:rPr lang="zh-TW" altLang="en-US"/>
              <a:t>內容為這是電腦、手機排版方式</a:t>
            </a:r>
            <a:r>
              <a:rPr lang="en-US" altLang="zh-TW" smtClean="0"/>
              <a:t>1~4</a:t>
            </a:r>
            <a:r>
              <a:rPr lang="zh-TW" altLang="en-US" smtClean="0"/>
              <a:t>，</a:t>
            </a:r>
            <a:r>
              <a:rPr lang="zh-TW" altLang="en-US"/>
              <a:t>設定</a:t>
            </a:r>
            <a:r>
              <a:rPr lang="en-US" altLang="zh-TW"/>
              <a:t>css</a:t>
            </a:r>
            <a:r>
              <a:rPr lang="zh-TW" altLang="en-US" smtClean="0"/>
              <a:t>：</a:t>
            </a:r>
            <a:r>
              <a:rPr lang="en-US" altLang="zh-TW" smtClean="0"/>
              <a:t>font-family</a:t>
            </a:r>
            <a:r>
              <a:rPr lang="zh-TW" altLang="en-US" smtClean="0"/>
              <a:t>，</a:t>
            </a:r>
            <a:r>
              <a:rPr lang="en-US" altLang="zh-TW"/>
              <a:t> "</a:t>
            </a:r>
            <a:r>
              <a:rPr lang="zh-TW" altLang="en-US"/>
              <a:t>微軟正黑體</a:t>
            </a:r>
            <a:r>
              <a:rPr lang="en-US" altLang="zh-TW"/>
              <a:t>", Helvetica, </a:t>
            </a:r>
            <a:r>
              <a:rPr lang="en-US" altLang="zh-TW" smtClean="0"/>
              <a:t>Arial</a:t>
            </a:r>
            <a:r>
              <a:rPr lang="zh-TW" altLang="en-US" smtClean="0"/>
              <a:t>，</a:t>
            </a:r>
            <a:r>
              <a:rPr lang="en-US" altLang="zh-TW" smtClean="0"/>
              <a:t> font-color</a:t>
            </a:r>
            <a:r>
              <a:rPr lang="zh-TW" altLang="en-US" smtClean="0"/>
              <a:t>，自訂。</a:t>
            </a:r>
            <a:endParaRPr lang="en-US" altLang="zh-TW" smtClean="0"/>
          </a:p>
          <a:p>
            <a:r>
              <a:rPr lang="zh-TW" altLang="en-US" smtClean="0">
                <a:solidFill>
                  <a:srgbClr val="FF0000"/>
                </a:solidFill>
              </a:rPr>
              <a:t>全版面容器</a:t>
            </a:r>
            <a:r>
              <a:rPr lang="en-US" altLang="zh-TW" smtClean="0">
                <a:solidFill>
                  <a:srgbClr val="FF0000"/>
                </a:solidFill>
              </a:rPr>
              <a:t>1</a:t>
            </a:r>
            <a:r>
              <a:rPr lang="zh-TW" altLang="en-US" smtClean="0">
                <a:solidFill>
                  <a:srgbClr val="FF0000"/>
                </a:solidFill>
              </a:rPr>
              <a:t>包含二個列</a:t>
            </a:r>
            <a:endParaRPr lang="en-US" altLang="zh-TW" smtClean="0">
              <a:solidFill>
                <a:srgbClr val="FF0000"/>
              </a:solidFill>
            </a:endParaRPr>
          </a:p>
          <a:p>
            <a:r>
              <a:rPr lang="zh-TW" altLang="en-US" smtClean="0"/>
              <a:t>列一：手機</a:t>
            </a:r>
            <a:r>
              <a:rPr lang="zh-TW" altLang="en-US"/>
              <a:t>解析度，欄</a:t>
            </a:r>
            <a:r>
              <a:rPr lang="zh-TW" altLang="en-US" smtClean="0"/>
              <a:t>為</a:t>
            </a:r>
            <a:r>
              <a:rPr lang="en-US" altLang="zh-TW" smtClean="0"/>
              <a:t>2*2*8</a:t>
            </a:r>
            <a:r>
              <a:rPr lang="zh-TW" altLang="en-US" smtClean="0"/>
              <a:t>，內容</a:t>
            </a:r>
            <a:r>
              <a:rPr lang="zh-TW" altLang="en-US"/>
              <a:t>為這</a:t>
            </a:r>
            <a:r>
              <a:rPr lang="zh-TW" altLang="en-US" smtClean="0"/>
              <a:t>是手機全版排版</a:t>
            </a:r>
            <a:r>
              <a:rPr lang="zh-TW" altLang="en-US"/>
              <a:t>方式</a:t>
            </a:r>
            <a:r>
              <a:rPr lang="en-US" altLang="zh-TW" smtClean="0"/>
              <a:t>1~3</a:t>
            </a:r>
            <a:r>
              <a:rPr lang="zh-TW" altLang="en-US"/>
              <a:t>，設定</a:t>
            </a:r>
            <a:r>
              <a:rPr lang="en-US" altLang="zh-TW"/>
              <a:t>css</a:t>
            </a:r>
            <a:r>
              <a:rPr lang="zh-TW" altLang="en-US" smtClean="0"/>
              <a:t>：</a:t>
            </a:r>
            <a:r>
              <a:rPr lang="en-US" altLang="zh-TW" smtClean="0"/>
              <a:t>background-color</a:t>
            </a:r>
            <a:r>
              <a:rPr lang="zh-TW" altLang="en-US" smtClean="0"/>
              <a:t>，自訂</a:t>
            </a:r>
            <a:r>
              <a:rPr lang="zh-TW" altLang="en-US"/>
              <a:t>，</a:t>
            </a:r>
            <a:r>
              <a:rPr lang="en-US" altLang="zh-TW"/>
              <a:t> font-color</a:t>
            </a:r>
            <a:r>
              <a:rPr lang="zh-TW" altLang="en-US"/>
              <a:t>，自訂。</a:t>
            </a:r>
            <a:endParaRPr lang="en-US" altLang="zh-TW"/>
          </a:p>
          <a:p>
            <a:r>
              <a:rPr lang="zh-TW" altLang="en-US" smtClean="0"/>
              <a:t>列二：電腦解析度</a:t>
            </a:r>
            <a:r>
              <a:rPr lang="zh-TW" altLang="en-US"/>
              <a:t>，欄</a:t>
            </a:r>
            <a:r>
              <a:rPr lang="zh-TW" altLang="en-US" smtClean="0"/>
              <a:t>為</a:t>
            </a:r>
            <a:r>
              <a:rPr lang="en-US" altLang="zh-TW" smtClean="0"/>
              <a:t>7*5</a:t>
            </a:r>
            <a:r>
              <a:rPr lang="zh-TW" altLang="en-US" smtClean="0"/>
              <a:t>，電視解析度</a:t>
            </a:r>
            <a:r>
              <a:rPr lang="zh-TW" altLang="en-US"/>
              <a:t>，欄</a:t>
            </a:r>
            <a:r>
              <a:rPr lang="zh-TW" altLang="en-US" smtClean="0"/>
              <a:t>為</a:t>
            </a:r>
            <a:r>
              <a:rPr lang="en-US" altLang="zh-TW" smtClean="0"/>
              <a:t>12</a:t>
            </a:r>
            <a:r>
              <a:rPr lang="zh-TW" altLang="en-US" smtClean="0"/>
              <a:t>，</a:t>
            </a:r>
            <a:r>
              <a:rPr lang="zh-TW" altLang="en-US"/>
              <a:t>內容為這是電腦</a:t>
            </a:r>
            <a:r>
              <a:rPr lang="en-US" altLang="zh-TW"/>
              <a:t>md</a:t>
            </a:r>
            <a:r>
              <a:rPr lang="zh-TW" altLang="en-US" smtClean="0"/>
              <a:t>、電視</a:t>
            </a:r>
            <a:r>
              <a:rPr lang="en-US" altLang="zh-TW" smtClean="0"/>
              <a:t>lg</a:t>
            </a:r>
            <a:r>
              <a:rPr lang="zh-TW" altLang="en-US" smtClean="0"/>
              <a:t>組合</a:t>
            </a:r>
            <a:r>
              <a:rPr lang="zh-TW" altLang="en-US"/>
              <a:t>排版測試方式</a:t>
            </a:r>
            <a:r>
              <a:rPr lang="en-US" altLang="zh-TW" smtClean="0"/>
              <a:t>1~2</a:t>
            </a:r>
            <a:r>
              <a:rPr lang="zh-TW" altLang="en-US"/>
              <a:t>，設定</a:t>
            </a:r>
            <a:r>
              <a:rPr lang="en-US" altLang="zh-TW"/>
              <a:t>css</a:t>
            </a:r>
            <a:r>
              <a:rPr lang="zh-TW" altLang="en-US" smtClean="0"/>
              <a:t>：</a:t>
            </a:r>
            <a:r>
              <a:rPr lang="en-US" altLang="zh-TW"/>
              <a:t> font-style</a:t>
            </a:r>
            <a:r>
              <a:rPr lang="en-US" altLang="zh-TW" smtClean="0"/>
              <a:t>:</a:t>
            </a:r>
            <a:r>
              <a:rPr lang="zh-TW" altLang="en-US" smtClean="0"/>
              <a:t>自訂，</a:t>
            </a:r>
            <a:r>
              <a:rPr lang="en-US" altLang="zh-TW" smtClean="0"/>
              <a:t>line-height</a:t>
            </a:r>
            <a:r>
              <a:rPr lang="en-US" altLang="zh-TW"/>
              <a:t>: 5em; font-family</a:t>
            </a:r>
            <a:r>
              <a:rPr lang="zh-TW" altLang="en-US"/>
              <a:t>，中文字，自訂，</a:t>
            </a:r>
            <a:r>
              <a:rPr lang="en-US" altLang="zh-TW"/>
              <a:t> font-color</a:t>
            </a:r>
            <a:r>
              <a:rPr lang="zh-TW" altLang="en-US"/>
              <a:t>，自訂。</a:t>
            </a:r>
            <a:endParaRPr lang="en-US" altLang="zh-TW" smtClean="0"/>
          </a:p>
          <a:p>
            <a:r>
              <a:rPr lang="zh-TW" altLang="en-US">
                <a:solidFill>
                  <a:srgbClr val="FF0000"/>
                </a:solidFill>
              </a:rPr>
              <a:t>全版面</a:t>
            </a:r>
            <a:r>
              <a:rPr lang="zh-TW" altLang="en-US" smtClean="0">
                <a:solidFill>
                  <a:srgbClr val="FF0000"/>
                </a:solidFill>
              </a:rPr>
              <a:t>容器</a:t>
            </a:r>
            <a:r>
              <a:rPr lang="en-US" altLang="zh-TW" smtClean="0">
                <a:solidFill>
                  <a:srgbClr val="FF0000"/>
                </a:solidFill>
              </a:rPr>
              <a:t>2</a:t>
            </a:r>
            <a:r>
              <a:rPr lang="zh-TW" altLang="en-US" smtClean="0">
                <a:solidFill>
                  <a:srgbClr val="FF0000"/>
                </a:solidFill>
              </a:rPr>
              <a:t>包含</a:t>
            </a:r>
            <a:r>
              <a:rPr lang="zh-TW" altLang="en-US">
                <a:solidFill>
                  <a:srgbClr val="FF0000"/>
                </a:solidFill>
              </a:rPr>
              <a:t>二個列</a:t>
            </a:r>
            <a:endParaRPr lang="en-US" altLang="zh-TW">
              <a:solidFill>
                <a:srgbClr val="FF0000"/>
              </a:solidFill>
            </a:endParaRPr>
          </a:p>
          <a:p>
            <a:r>
              <a:rPr lang="zh-TW" altLang="en-US" smtClean="0"/>
              <a:t>自訂列上述皆沒有的解析度與欄位排版，內容為自訂</a:t>
            </a:r>
            <a:r>
              <a:rPr lang="en-US" altLang="zh-TW" smtClean="0"/>
              <a:t>(</a:t>
            </a:r>
            <a:r>
              <a:rPr lang="zh-TW" altLang="en-US" smtClean="0"/>
              <a:t>手機、平板、電腦、電視</a:t>
            </a:r>
            <a:r>
              <a:rPr lang="en-US" altLang="zh-TW" smtClean="0"/>
              <a:t>)</a:t>
            </a:r>
            <a:r>
              <a:rPr lang="zh-TW" altLang="en-US"/>
              <a:t>組合排版測試</a:t>
            </a:r>
            <a:r>
              <a:rPr lang="zh-TW" altLang="en-US" smtClean="0"/>
              <a:t>方式，並且設定新的</a:t>
            </a:r>
            <a:r>
              <a:rPr lang="en-US" altLang="zh-TW" smtClean="0"/>
              <a:t>CSS</a:t>
            </a:r>
            <a:r>
              <a:rPr lang="zh-TW" altLang="en-US" smtClean="0"/>
              <a:t>規則。</a:t>
            </a:r>
            <a:endParaRPr lang="en-US" altLang="zh-TW" smtClean="0"/>
          </a:p>
          <a:p>
            <a:r>
              <a:rPr lang="zh-TW" altLang="en-US" smtClean="0"/>
              <a:t>其</a:t>
            </a:r>
            <a:r>
              <a:rPr lang="zh-TW" altLang="en-US"/>
              <a:t>中用水平線間格</a:t>
            </a:r>
            <a:r>
              <a:rPr lang="zh-TW" altLang="en-US" smtClean="0"/>
              <a:t>。</a:t>
            </a:r>
            <a:endParaRPr lang="en-US" altLang="zh-TW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668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63267"/>
            <a:ext cx="8229600" cy="1033485"/>
          </a:xfrm>
        </p:spPr>
        <p:txBody>
          <a:bodyPr>
            <a:normAutofit fontScale="90000"/>
          </a:bodyPr>
          <a:lstStyle/>
          <a:p>
            <a:r>
              <a:rPr lang="en-US" altLang="zh-TW" sz="4000"/>
              <a:t>Bootstrap</a:t>
            </a:r>
            <a:r>
              <a:rPr lang="zh-TW" altLang="en-US" sz="4000"/>
              <a:t>版面</a:t>
            </a:r>
            <a:r>
              <a:rPr lang="zh-TW" altLang="en-US" sz="4000" smtClean="0"/>
              <a:t>容器</a:t>
            </a:r>
            <a:r>
              <a:rPr lang="en-US" altLang="zh-TW" sz="4000" smtClean="0"/>
              <a:t/>
            </a:r>
            <a:br>
              <a:rPr lang="en-US" altLang="zh-TW" sz="4000" smtClean="0"/>
            </a:br>
            <a:r>
              <a:rPr lang="en-US" altLang="zh-TW" sz="4000" smtClean="0"/>
              <a:t>Offset</a:t>
            </a:r>
            <a:r>
              <a:rPr lang="zh-TW" altLang="en-US" sz="4000"/>
              <a:t>為設定徧移位置</a:t>
            </a:r>
            <a:r>
              <a:rPr lang="en-US" altLang="zh-TW"/>
              <a:t/>
            </a:r>
            <a:br>
              <a:rPr lang="en-US" altLang="zh-TW"/>
            </a:b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544616"/>
          </a:xfrm>
        </p:spPr>
        <p:txBody>
          <a:bodyPr>
            <a:normAutofit fontScale="92500"/>
          </a:bodyPr>
          <a:lstStyle/>
          <a:p>
            <a:r>
              <a:rPr lang="zh-TW" altLang="en-US" smtClean="0"/>
              <a:t>例三：建立三個徧移列</a:t>
            </a:r>
            <a:endParaRPr lang="en-US" altLang="zh-TW" smtClean="0"/>
          </a:p>
          <a:p>
            <a:r>
              <a:rPr lang="zh-TW" altLang="en-US" smtClean="0"/>
              <a:t>列一：電腦解析度欄位一</a:t>
            </a:r>
            <a:r>
              <a:rPr lang="en-US" altLang="zh-TW" smtClean="0"/>
              <a:t>col</a:t>
            </a:r>
            <a:r>
              <a:rPr lang="zh-TW" altLang="en-US" smtClean="0"/>
              <a:t>為</a:t>
            </a:r>
            <a:r>
              <a:rPr lang="en-US" altLang="zh-TW" smtClean="0"/>
              <a:t>2</a:t>
            </a:r>
            <a:r>
              <a:rPr lang="zh-TW" altLang="en-US" smtClean="0"/>
              <a:t>，內容為</a:t>
            </a:r>
            <a:r>
              <a:rPr lang="en-US" altLang="zh-TW" smtClean="0"/>
              <a:t>col2</a:t>
            </a:r>
            <a:r>
              <a:rPr lang="zh-TW" altLang="en-US" smtClean="0"/>
              <a:t>為正常位置，欄位二</a:t>
            </a:r>
            <a:r>
              <a:rPr lang="en-US" altLang="zh-TW" smtClean="0"/>
              <a:t>col</a:t>
            </a:r>
            <a:r>
              <a:rPr lang="zh-TW" altLang="en-US" smtClean="0"/>
              <a:t>為</a:t>
            </a:r>
            <a:r>
              <a:rPr lang="en-US" altLang="zh-TW" smtClean="0"/>
              <a:t>4</a:t>
            </a:r>
            <a:r>
              <a:rPr lang="zh-TW" altLang="en-US" smtClean="0"/>
              <a:t>，並</a:t>
            </a:r>
            <a:r>
              <a:rPr lang="zh-TW" altLang="en-US"/>
              <a:t>徧</a:t>
            </a:r>
            <a:r>
              <a:rPr lang="zh-TW" altLang="en-US" smtClean="0"/>
              <a:t>移</a:t>
            </a:r>
            <a:r>
              <a:rPr lang="en-US" altLang="zh-TW" smtClean="0"/>
              <a:t>2</a:t>
            </a:r>
            <a:r>
              <a:rPr lang="zh-TW" altLang="en-US" smtClean="0"/>
              <a:t>位置，</a:t>
            </a:r>
            <a:r>
              <a:rPr lang="zh-TW" altLang="en-US"/>
              <a:t>內容為</a:t>
            </a:r>
            <a:r>
              <a:rPr lang="en-US" altLang="zh-TW" smtClean="0"/>
              <a:t>col4</a:t>
            </a:r>
            <a:r>
              <a:rPr lang="zh-TW" altLang="en-US" smtClean="0"/>
              <a:t>為徧移</a:t>
            </a:r>
            <a:r>
              <a:rPr lang="en-US" altLang="zh-TW" smtClean="0"/>
              <a:t>2</a:t>
            </a:r>
            <a:r>
              <a:rPr lang="zh-TW" altLang="en-US" smtClean="0"/>
              <a:t>位置。</a:t>
            </a:r>
            <a:endParaRPr lang="en-US" altLang="zh-TW"/>
          </a:p>
          <a:p>
            <a:r>
              <a:rPr lang="zh-TW" altLang="en-US" smtClean="0"/>
              <a:t>列二：手機解析度</a:t>
            </a:r>
            <a:r>
              <a:rPr lang="zh-TW" altLang="en-US"/>
              <a:t>欄位一</a:t>
            </a:r>
            <a:r>
              <a:rPr lang="en-US" altLang="zh-TW"/>
              <a:t>col</a:t>
            </a:r>
            <a:r>
              <a:rPr lang="zh-TW" altLang="en-US" smtClean="0"/>
              <a:t>為</a:t>
            </a:r>
            <a:r>
              <a:rPr lang="en-US" altLang="zh-TW" smtClean="0"/>
              <a:t>3</a:t>
            </a:r>
            <a:r>
              <a:rPr lang="zh-TW" altLang="en-US" smtClean="0"/>
              <a:t>欄，並徧移</a:t>
            </a:r>
            <a:r>
              <a:rPr lang="en-US" altLang="zh-TW" smtClean="0"/>
              <a:t>3</a:t>
            </a:r>
            <a:r>
              <a:rPr lang="zh-TW" altLang="en-US" smtClean="0"/>
              <a:t>位置，內容為</a:t>
            </a:r>
            <a:r>
              <a:rPr lang="en-US" altLang="zh-TW"/>
              <a:t>col3</a:t>
            </a:r>
            <a:r>
              <a:rPr lang="zh-TW" altLang="en-US"/>
              <a:t>為徧移</a:t>
            </a:r>
            <a:r>
              <a:rPr lang="en-US" altLang="zh-TW"/>
              <a:t>3</a:t>
            </a:r>
            <a:r>
              <a:rPr lang="zh-TW" altLang="en-US"/>
              <a:t>位置，欄位二</a:t>
            </a:r>
            <a:r>
              <a:rPr lang="en-US" altLang="zh-TW"/>
              <a:t>col</a:t>
            </a:r>
            <a:r>
              <a:rPr lang="zh-TW" altLang="en-US" smtClean="0"/>
              <a:t>為</a:t>
            </a:r>
            <a:r>
              <a:rPr lang="en-US" altLang="zh-TW" smtClean="0"/>
              <a:t>3</a:t>
            </a:r>
            <a:r>
              <a:rPr lang="zh-TW" altLang="en-US" smtClean="0"/>
              <a:t>欄</a:t>
            </a:r>
            <a:r>
              <a:rPr lang="zh-TW" altLang="en-US"/>
              <a:t>，並徧</a:t>
            </a:r>
            <a:r>
              <a:rPr lang="zh-TW" altLang="en-US" smtClean="0"/>
              <a:t>移</a:t>
            </a:r>
            <a:r>
              <a:rPr lang="en-US" altLang="zh-TW" smtClean="0"/>
              <a:t>1</a:t>
            </a:r>
            <a:r>
              <a:rPr lang="zh-TW" altLang="en-US" smtClean="0"/>
              <a:t>位置，內容為</a:t>
            </a:r>
            <a:r>
              <a:rPr lang="en-US" altLang="zh-TW"/>
              <a:t>col3</a:t>
            </a:r>
            <a:r>
              <a:rPr lang="zh-TW" altLang="en-US"/>
              <a:t>為徧</a:t>
            </a:r>
            <a:r>
              <a:rPr lang="zh-TW" altLang="en-US" smtClean="0"/>
              <a:t>移</a:t>
            </a:r>
            <a:r>
              <a:rPr lang="en-US" altLang="zh-TW" smtClean="0"/>
              <a:t>1</a:t>
            </a:r>
            <a:r>
              <a:rPr lang="zh-TW" altLang="en-US" smtClean="0"/>
              <a:t>位置</a:t>
            </a:r>
            <a:r>
              <a:rPr lang="zh-TW" altLang="en-US"/>
              <a:t>。</a:t>
            </a:r>
            <a:endParaRPr lang="en-US" altLang="zh-TW" smtClean="0"/>
          </a:p>
          <a:p>
            <a:r>
              <a:rPr lang="zh-TW" altLang="en-US" smtClean="0"/>
              <a:t>列三：平板解析度</a:t>
            </a:r>
            <a:r>
              <a:rPr lang="zh-TW" altLang="en-US"/>
              <a:t>欄位一</a:t>
            </a:r>
            <a:r>
              <a:rPr lang="en-US" altLang="zh-TW"/>
              <a:t>col</a:t>
            </a:r>
            <a:r>
              <a:rPr lang="zh-TW" altLang="en-US" smtClean="0"/>
              <a:t>為</a:t>
            </a:r>
            <a:r>
              <a:rPr lang="en-US" altLang="zh-TW" smtClean="0"/>
              <a:t>6</a:t>
            </a:r>
            <a:r>
              <a:rPr lang="zh-TW" altLang="en-US" smtClean="0"/>
              <a:t>欄</a:t>
            </a:r>
            <a:r>
              <a:rPr lang="zh-TW" altLang="en-US"/>
              <a:t>，並徧</a:t>
            </a:r>
            <a:r>
              <a:rPr lang="zh-TW" altLang="en-US" smtClean="0"/>
              <a:t>移</a:t>
            </a:r>
            <a:r>
              <a:rPr lang="en-US" altLang="zh-TW" smtClean="0"/>
              <a:t>4</a:t>
            </a:r>
            <a:r>
              <a:rPr lang="zh-TW" altLang="en-US" smtClean="0"/>
              <a:t>位置</a:t>
            </a:r>
            <a:r>
              <a:rPr lang="zh-TW" altLang="en-US"/>
              <a:t>，內容為</a:t>
            </a:r>
            <a:r>
              <a:rPr lang="en-US" altLang="zh-TW" smtClean="0"/>
              <a:t>col6</a:t>
            </a:r>
            <a:r>
              <a:rPr lang="zh-TW" altLang="en-US" smtClean="0"/>
              <a:t>為</a:t>
            </a:r>
            <a:r>
              <a:rPr lang="zh-TW" altLang="en-US"/>
              <a:t>徧</a:t>
            </a:r>
            <a:r>
              <a:rPr lang="zh-TW" altLang="en-US" smtClean="0"/>
              <a:t>移</a:t>
            </a:r>
            <a:r>
              <a:rPr lang="en-US" altLang="zh-TW" smtClean="0"/>
              <a:t>4</a:t>
            </a:r>
            <a:r>
              <a:rPr lang="zh-TW" altLang="en-US" smtClean="0"/>
              <a:t>位置</a:t>
            </a:r>
            <a:r>
              <a:rPr lang="zh-TW" altLang="en-US"/>
              <a:t>，欄位二</a:t>
            </a:r>
            <a:r>
              <a:rPr lang="en-US" altLang="zh-TW"/>
              <a:t>col</a:t>
            </a:r>
            <a:r>
              <a:rPr lang="zh-TW" altLang="en-US" smtClean="0"/>
              <a:t>為</a:t>
            </a:r>
            <a:r>
              <a:rPr lang="en-US" altLang="zh-TW" smtClean="0"/>
              <a:t>4</a:t>
            </a:r>
            <a:r>
              <a:rPr lang="zh-TW" altLang="en-US" smtClean="0"/>
              <a:t>欄，內容</a:t>
            </a:r>
            <a:r>
              <a:rPr lang="zh-TW" altLang="en-US"/>
              <a:t>為</a:t>
            </a:r>
            <a:r>
              <a:rPr lang="en-US" altLang="zh-TW" smtClean="0"/>
              <a:t>col4</a:t>
            </a:r>
            <a:r>
              <a:rPr lang="zh-TW" altLang="en-US" smtClean="0"/>
              <a:t>正常位置。</a:t>
            </a:r>
            <a:endParaRPr lang="en-US" altLang="zh-TW" smtClean="0"/>
          </a:p>
          <a:p>
            <a:r>
              <a:rPr lang="en-US" altLang="zh-TW" smtClean="0"/>
              <a:t>File:test002.html</a:t>
            </a:r>
            <a:r>
              <a:rPr lang="en-US" altLang="zh-TW"/>
              <a:t>&amp;&amp;</a:t>
            </a:r>
            <a:r>
              <a:rPr lang="en-US" altLang="zh-TW" smtClean="0"/>
              <a:t>test002.css</a:t>
            </a:r>
            <a:endParaRPr lang="zh-TW" altLang="en-US"/>
          </a:p>
          <a:p>
            <a:endParaRPr lang="en-US" altLang="zh-TW"/>
          </a:p>
          <a:p>
            <a:endParaRPr lang="en-US" altLang="zh-TW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785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zh-TW" altLang="en-US"/>
              <a:t>範例圖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" y="836712"/>
            <a:ext cx="9007339" cy="5832648"/>
          </a:xfrm>
        </p:spPr>
      </p:pic>
    </p:spTree>
    <p:extLst>
      <p:ext uri="{BB962C8B-B14F-4D97-AF65-F5344CB8AC3E}">
        <p14:creationId xmlns:p14="http://schemas.microsoft.com/office/powerpoint/2010/main" val="115166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練習三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TW" altLang="en-US" smtClean="0"/>
              <a:t>練習</a:t>
            </a:r>
            <a:r>
              <a:rPr lang="en-US" altLang="zh-TW" smtClean="0"/>
              <a:t>Offset</a:t>
            </a:r>
            <a:r>
              <a:rPr lang="zh-TW" altLang="en-US"/>
              <a:t>為設定徧移位置</a:t>
            </a:r>
            <a:endParaRPr lang="en-US" altLang="zh-TW"/>
          </a:p>
          <a:p>
            <a:r>
              <a:rPr lang="zh-TW" altLang="en-US">
                <a:solidFill>
                  <a:srgbClr val="FF0000"/>
                </a:solidFill>
              </a:rPr>
              <a:t>例</a:t>
            </a:r>
            <a:r>
              <a:rPr lang="zh-TW" altLang="en-US" smtClean="0">
                <a:solidFill>
                  <a:srgbClr val="FF0000"/>
                </a:solidFill>
              </a:rPr>
              <a:t>：建立二個徧</a:t>
            </a:r>
            <a:r>
              <a:rPr lang="zh-TW" altLang="en-US">
                <a:solidFill>
                  <a:srgbClr val="FF0000"/>
                </a:solidFill>
              </a:rPr>
              <a:t>移</a:t>
            </a:r>
            <a:r>
              <a:rPr lang="zh-TW" altLang="en-US" smtClean="0">
                <a:solidFill>
                  <a:srgbClr val="FF0000"/>
                </a:solidFill>
              </a:rPr>
              <a:t>列</a:t>
            </a:r>
            <a:endParaRPr lang="en-US" altLang="zh-TW" smtClean="0">
              <a:solidFill>
                <a:srgbClr val="FF0000"/>
              </a:solidFill>
            </a:endParaRPr>
          </a:p>
          <a:p>
            <a:r>
              <a:rPr lang="zh-TW" altLang="en-US" smtClean="0"/>
              <a:t>列</a:t>
            </a:r>
            <a:r>
              <a:rPr lang="zh-TW" altLang="en-US"/>
              <a:t>一</a:t>
            </a:r>
            <a:r>
              <a:rPr lang="zh-TW" altLang="en-US" smtClean="0"/>
              <a:t>：電視解析度</a:t>
            </a:r>
            <a:r>
              <a:rPr lang="zh-TW" altLang="en-US"/>
              <a:t>欄位一</a:t>
            </a:r>
            <a:r>
              <a:rPr lang="en-US" altLang="zh-TW"/>
              <a:t>col</a:t>
            </a:r>
            <a:r>
              <a:rPr lang="zh-TW" altLang="en-US" smtClean="0"/>
              <a:t>為</a:t>
            </a:r>
            <a:r>
              <a:rPr lang="en-US" altLang="zh-TW" smtClean="0"/>
              <a:t>3</a:t>
            </a:r>
            <a:r>
              <a:rPr lang="zh-TW" altLang="en-US" smtClean="0"/>
              <a:t>，</a:t>
            </a:r>
            <a:r>
              <a:rPr lang="zh-TW" altLang="en-US"/>
              <a:t>並徧移</a:t>
            </a:r>
            <a:r>
              <a:rPr lang="en-US" altLang="zh-TW"/>
              <a:t>2</a:t>
            </a:r>
            <a:r>
              <a:rPr lang="zh-TW" altLang="en-US"/>
              <a:t>位置，內容為</a:t>
            </a:r>
            <a:r>
              <a:rPr lang="en-US" altLang="zh-TW" smtClean="0"/>
              <a:t>col3</a:t>
            </a:r>
            <a:r>
              <a:rPr lang="zh-TW" altLang="en-US" smtClean="0"/>
              <a:t>為</a:t>
            </a:r>
            <a:r>
              <a:rPr lang="zh-TW" altLang="en-US"/>
              <a:t>徧移</a:t>
            </a:r>
            <a:r>
              <a:rPr lang="en-US" altLang="zh-TW"/>
              <a:t>2</a:t>
            </a:r>
            <a:r>
              <a:rPr lang="zh-TW" altLang="en-US" smtClean="0"/>
              <a:t>位置 ，欄位</a:t>
            </a:r>
            <a:r>
              <a:rPr lang="zh-TW" altLang="en-US"/>
              <a:t>二</a:t>
            </a:r>
            <a:r>
              <a:rPr lang="en-US" altLang="zh-TW"/>
              <a:t>col</a:t>
            </a:r>
            <a:r>
              <a:rPr lang="zh-TW" altLang="en-US" smtClean="0"/>
              <a:t>為</a:t>
            </a:r>
            <a:r>
              <a:rPr lang="en-US" altLang="zh-TW" smtClean="0"/>
              <a:t>1</a:t>
            </a:r>
            <a:r>
              <a:rPr lang="zh-TW" altLang="en-US" smtClean="0"/>
              <a:t>，</a:t>
            </a:r>
            <a:r>
              <a:rPr lang="zh-TW" altLang="en-US"/>
              <a:t>並徧移</a:t>
            </a:r>
            <a:r>
              <a:rPr lang="en-US" altLang="zh-TW"/>
              <a:t>2</a:t>
            </a:r>
            <a:r>
              <a:rPr lang="zh-TW" altLang="en-US"/>
              <a:t>位置，內容為</a:t>
            </a:r>
            <a:r>
              <a:rPr lang="en-US" altLang="zh-TW" smtClean="0"/>
              <a:t>col1</a:t>
            </a:r>
            <a:r>
              <a:rPr lang="zh-TW" altLang="en-US" smtClean="0"/>
              <a:t>為</a:t>
            </a:r>
            <a:r>
              <a:rPr lang="zh-TW" altLang="en-US"/>
              <a:t>徧移</a:t>
            </a:r>
            <a:r>
              <a:rPr lang="en-US" altLang="zh-TW"/>
              <a:t>2</a:t>
            </a:r>
            <a:r>
              <a:rPr lang="zh-TW" altLang="en-US" smtClean="0"/>
              <a:t>位置，欄位三</a:t>
            </a:r>
            <a:r>
              <a:rPr lang="en-US" altLang="zh-TW" smtClean="0"/>
              <a:t>col</a:t>
            </a:r>
            <a:r>
              <a:rPr lang="zh-TW" altLang="en-US"/>
              <a:t>為</a:t>
            </a:r>
            <a:r>
              <a:rPr lang="en-US" altLang="zh-TW" smtClean="0"/>
              <a:t>1</a:t>
            </a:r>
            <a:r>
              <a:rPr lang="zh-TW" altLang="en-US" smtClean="0"/>
              <a:t>，</a:t>
            </a:r>
            <a:r>
              <a:rPr lang="zh-TW" altLang="en-US"/>
              <a:t>內容為</a:t>
            </a:r>
            <a:r>
              <a:rPr lang="en-US" altLang="zh-TW"/>
              <a:t>col2</a:t>
            </a:r>
            <a:r>
              <a:rPr lang="zh-TW" altLang="en-US"/>
              <a:t>為正常</a:t>
            </a:r>
            <a:r>
              <a:rPr lang="zh-TW" altLang="en-US" smtClean="0"/>
              <a:t>位置</a:t>
            </a:r>
            <a:r>
              <a:rPr lang="en-US" altLang="zh-TW" smtClean="0"/>
              <a:t> </a:t>
            </a:r>
            <a:r>
              <a:rPr lang="zh-TW" altLang="en-US" smtClean="0"/>
              <a:t>。</a:t>
            </a:r>
            <a:endParaRPr lang="en-US" altLang="zh-TW"/>
          </a:p>
          <a:p>
            <a:r>
              <a:rPr lang="zh-TW" altLang="en-US"/>
              <a:t>列</a:t>
            </a:r>
            <a:r>
              <a:rPr lang="zh-TW" altLang="en-US" smtClean="0"/>
              <a:t>二：</a:t>
            </a:r>
            <a:r>
              <a:rPr lang="zh-TW" altLang="en-US"/>
              <a:t>手機解析度欄位一</a:t>
            </a:r>
            <a:r>
              <a:rPr lang="en-US" altLang="zh-TW"/>
              <a:t>col</a:t>
            </a:r>
            <a:r>
              <a:rPr lang="zh-TW" altLang="en-US" smtClean="0"/>
              <a:t>為</a:t>
            </a:r>
            <a:r>
              <a:rPr lang="en-US" altLang="zh-TW" smtClean="0"/>
              <a:t>5</a:t>
            </a:r>
            <a:r>
              <a:rPr lang="zh-TW" altLang="en-US" smtClean="0"/>
              <a:t>欄</a:t>
            </a:r>
            <a:r>
              <a:rPr lang="zh-TW" altLang="en-US"/>
              <a:t>，並徧</a:t>
            </a:r>
            <a:r>
              <a:rPr lang="zh-TW" altLang="en-US" smtClean="0"/>
              <a:t>移</a:t>
            </a:r>
            <a:r>
              <a:rPr lang="en-US" altLang="zh-TW" smtClean="0"/>
              <a:t>1</a:t>
            </a:r>
            <a:r>
              <a:rPr lang="zh-TW" altLang="en-US" smtClean="0"/>
              <a:t>位置</a:t>
            </a:r>
            <a:r>
              <a:rPr lang="zh-TW" altLang="en-US"/>
              <a:t>，內容為</a:t>
            </a:r>
            <a:r>
              <a:rPr lang="en-US" altLang="zh-TW" smtClean="0"/>
              <a:t>col5</a:t>
            </a:r>
            <a:r>
              <a:rPr lang="zh-TW" altLang="en-US" smtClean="0"/>
              <a:t>為</a:t>
            </a:r>
            <a:r>
              <a:rPr lang="zh-TW" altLang="en-US"/>
              <a:t>徧</a:t>
            </a:r>
            <a:r>
              <a:rPr lang="zh-TW" altLang="en-US" smtClean="0"/>
              <a:t>移</a:t>
            </a:r>
            <a:r>
              <a:rPr lang="en-US" altLang="zh-TW" smtClean="0"/>
              <a:t>1</a:t>
            </a:r>
            <a:r>
              <a:rPr lang="zh-TW" altLang="en-US" smtClean="0"/>
              <a:t>位置</a:t>
            </a:r>
            <a:r>
              <a:rPr lang="zh-TW" altLang="en-US"/>
              <a:t>，欄位二</a:t>
            </a:r>
            <a:r>
              <a:rPr lang="en-US" altLang="zh-TW"/>
              <a:t>col</a:t>
            </a:r>
            <a:r>
              <a:rPr lang="zh-TW" altLang="en-US" smtClean="0"/>
              <a:t>為</a:t>
            </a:r>
            <a:r>
              <a:rPr lang="en-US" altLang="zh-TW" smtClean="0"/>
              <a:t>1</a:t>
            </a:r>
            <a:r>
              <a:rPr lang="zh-TW" altLang="en-US" smtClean="0"/>
              <a:t>欄</a:t>
            </a:r>
            <a:r>
              <a:rPr lang="zh-TW" altLang="en-US"/>
              <a:t>，並徧</a:t>
            </a:r>
            <a:r>
              <a:rPr lang="zh-TW" altLang="en-US" smtClean="0"/>
              <a:t>移</a:t>
            </a:r>
            <a:r>
              <a:rPr lang="en-US" altLang="zh-TW" smtClean="0"/>
              <a:t>5</a:t>
            </a:r>
            <a:r>
              <a:rPr lang="zh-TW" altLang="en-US" smtClean="0"/>
              <a:t>位置</a:t>
            </a:r>
            <a:r>
              <a:rPr lang="zh-TW" altLang="en-US"/>
              <a:t>，內容為</a:t>
            </a:r>
            <a:r>
              <a:rPr lang="en-US" altLang="zh-TW" smtClean="0"/>
              <a:t>col1</a:t>
            </a:r>
            <a:r>
              <a:rPr lang="zh-TW" altLang="en-US" smtClean="0"/>
              <a:t>為</a:t>
            </a:r>
            <a:r>
              <a:rPr lang="zh-TW" altLang="en-US"/>
              <a:t>徧</a:t>
            </a:r>
            <a:r>
              <a:rPr lang="zh-TW" altLang="en-US" smtClean="0"/>
              <a:t>移</a:t>
            </a:r>
            <a:r>
              <a:rPr lang="en-US" altLang="zh-TW" smtClean="0"/>
              <a:t>5</a:t>
            </a:r>
            <a:r>
              <a:rPr lang="zh-TW" altLang="en-US" smtClean="0"/>
              <a:t>位置，欄位三</a:t>
            </a:r>
            <a:r>
              <a:rPr lang="en-US" altLang="zh-TW" smtClean="0"/>
              <a:t>col</a:t>
            </a:r>
            <a:r>
              <a:rPr lang="zh-TW" altLang="en-US"/>
              <a:t>為</a:t>
            </a:r>
            <a:r>
              <a:rPr lang="en-US" altLang="zh-TW"/>
              <a:t>6</a:t>
            </a:r>
            <a:r>
              <a:rPr lang="zh-TW" altLang="en-US"/>
              <a:t>欄，並徧移</a:t>
            </a:r>
            <a:r>
              <a:rPr lang="en-US" altLang="zh-TW"/>
              <a:t>4</a:t>
            </a:r>
            <a:r>
              <a:rPr lang="zh-TW" altLang="en-US"/>
              <a:t>位置，內容為</a:t>
            </a:r>
            <a:r>
              <a:rPr lang="en-US" altLang="zh-TW"/>
              <a:t>col6</a:t>
            </a:r>
            <a:r>
              <a:rPr lang="zh-TW" altLang="en-US"/>
              <a:t>為徧移</a:t>
            </a:r>
            <a:r>
              <a:rPr lang="en-US" altLang="zh-TW"/>
              <a:t>4</a:t>
            </a:r>
            <a:r>
              <a:rPr lang="zh-TW" altLang="en-US"/>
              <a:t>位置</a:t>
            </a:r>
            <a:r>
              <a:rPr lang="zh-TW" altLang="en-US" smtClean="0"/>
              <a:t>。</a:t>
            </a:r>
            <a:endParaRPr lang="en-US" altLang="zh-TW" smtClean="0"/>
          </a:p>
          <a:p>
            <a:endParaRPr lang="en-US" altLang="zh-TW" smtClean="0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642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/>
          <a:lstStyle/>
          <a:p>
            <a:r>
              <a:rPr lang="en-US" altLang="zh-TW"/>
              <a:t>Bootstrap</a:t>
            </a:r>
            <a:r>
              <a:rPr lang="zh-TW" altLang="en-US" smtClean="0"/>
              <a:t>版面輪播介紹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en-US" altLang="zh-TW" smtClean="0"/>
              <a:t>Bootstrap</a:t>
            </a:r>
            <a:r>
              <a:rPr lang="zh-TW" altLang="en-US" smtClean="0"/>
              <a:t>版面</a:t>
            </a:r>
            <a:r>
              <a:rPr lang="zh-TW" altLang="en-US"/>
              <a:t>輪</a:t>
            </a:r>
            <a:r>
              <a:rPr lang="zh-TW" altLang="en-US" smtClean="0"/>
              <a:t>播</a:t>
            </a:r>
            <a:r>
              <a:rPr lang="en-US" altLang="zh-TW" smtClean="0"/>
              <a:t>Carousel</a:t>
            </a:r>
          </a:p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329" y="1412776"/>
            <a:ext cx="9144000" cy="532859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8410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766"/>
            <a:ext cx="8229600" cy="1143000"/>
          </a:xfrm>
        </p:spPr>
        <p:txBody>
          <a:bodyPr/>
          <a:lstStyle/>
          <a:p>
            <a:r>
              <a:rPr lang="zh-TW" altLang="en-US"/>
              <a:t>預計完成版面設計</a:t>
            </a:r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45435"/>
          </a:xfrm>
        </p:spPr>
        <p:txBody>
          <a:bodyPr/>
          <a:lstStyle/>
          <a:p>
            <a:r>
              <a:rPr lang="zh-TW" altLang="en-US" smtClean="0"/>
              <a:t>建立</a:t>
            </a:r>
            <a:r>
              <a:rPr lang="en-US" altLang="zh-TW" smtClean="0"/>
              <a:t>bootstrap</a:t>
            </a:r>
            <a:r>
              <a:rPr lang="zh-TW" altLang="en-US" smtClean="0"/>
              <a:t>網頁，版面一</a:t>
            </a:r>
            <a:endParaRPr lang="en-US" altLang="zh-TW" smtClean="0"/>
          </a:p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" y="1556792"/>
            <a:ext cx="9144000" cy="5025081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39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/>
          <a:lstStyle/>
          <a:p>
            <a:r>
              <a:rPr lang="en-US" altLang="zh-TW"/>
              <a:t>Bootstrap</a:t>
            </a:r>
            <a:r>
              <a:rPr lang="zh-TW" altLang="en-US" smtClean="0"/>
              <a:t>版面輪播介紹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>
            <a:normAutofit fontScale="77500" lnSpcReduction="20000"/>
          </a:bodyPr>
          <a:lstStyle/>
          <a:p>
            <a:r>
              <a:rPr lang="zh-TW" altLang="en-US" smtClean="0"/>
              <a:t>例建立</a:t>
            </a:r>
            <a:r>
              <a:rPr lang="en-US" altLang="zh-TW" smtClean="0"/>
              <a:t>Bootstrap</a:t>
            </a:r>
            <a:r>
              <a:rPr lang="zh-TW" altLang="en-US" smtClean="0"/>
              <a:t>版面</a:t>
            </a:r>
            <a:r>
              <a:rPr lang="zh-TW" altLang="en-US"/>
              <a:t>輪</a:t>
            </a:r>
            <a:r>
              <a:rPr lang="zh-TW" altLang="en-US" smtClean="0"/>
              <a:t>播</a:t>
            </a:r>
            <a:r>
              <a:rPr lang="en-US" altLang="zh-TW" smtClean="0"/>
              <a:t>Carousel</a:t>
            </a:r>
            <a:r>
              <a:rPr lang="zh-TW" altLang="en-US" smtClean="0"/>
              <a:t>，來測試運用。</a:t>
            </a:r>
            <a:endParaRPr lang="en-US" altLang="zh-TW" smtClean="0"/>
          </a:p>
          <a:p>
            <a:r>
              <a:rPr lang="zh-TW" altLang="en-US" smtClean="0"/>
              <a:t>建立</a:t>
            </a:r>
            <a:r>
              <a:rPr lang="en-US" altLang="zh-TW" smtClean="0">
                <a:solidFill>
                  <a:srgbClr val="FF0000"/>
                </a:solidFill>
              </a:rPr>
              <a:t>container-fluid</a:t>
            </a:r>
            <a:r>
              <a:rPr lang="zh-TW" altLang="en-US" smtClean="0">
                <a:solidFill>
                  <a:srgbClr val="FF0000"/>
                </a:solidFill>
              </a:rPr>
              <a:t>內的</a:t>
            </a:r>
            <a:r>
              <a:rPr lang="en-US" altLang="zh-TW" smtClean="0">
                <a:solidFill>
                  <a:srgbClr val="FF0000"/>
                </a:solidFill>
              </a:rPr>
              <a:t>row</a:t>
            </a:r>
            <a:r>
              <a:rPr lang="zh-TW" altLang="en-US" smtClean="0"/>
              <a:t>，並放置</a:t>
            </a:r>
            <a:r>
              <a:rPr lang="en-US" altLang="zh-TW" smtClean="0"/>
              <a:t>Carousel</a:t>
            </a:r>
            <a:r>
              <a:rPr lang="zh-TW" altLang="en-US" smtClean="0"/>
              <a:t>功能。</a:t>
            </a:r>
            <a:endParaRPr lang="en-US" altLang="zh-TW" smtClean="0"/>
          </a:p>
          <a:p>
            <a:r>
              <a:rPr lang="en-US" altLang="zh-TW" smtClean="0"/>
              <a:t>Carousel</a:t>
            </a:r>
            <a:r>
              <a:rPr lang="zh-TW" altLang="en-US" smtClean="0"/>
              <a:t>輪播圖片，使用</a:t>
            </a:r>
            <a:r>
              <a:rPr lang="en-US" altLang="zh-TW" smtClean="0"/>
              <a:t>1920-500-01.jpg</a:t>
            </a:r>
            <a:r>
              <a:rPr lang="zh-TW" altLang="en-US" smtClean="0"/>
              <a:t>、</a:t>
            </a:r>
            <a:r>
              <a:rPr lang="en-US" altLang="zh-TW"/>
              <a:t> </a:t>
            </a:r>
            <a:r>
              <a:rPr lang="en-US" altLang="zh-TW" smtClean="0"/>
              <a:t>1920-500-02.jpg</a:t>
            </a:r>
            <a:r>
              <a:rPr lang="zh-TW" altLang="en-US" smtClean="0"/>
              <a:t>、</a:t>
            </a:r>
            <a:r>
              <a:rPr lang="en-US" altLang="zh-TW" smtClean="0"/>
              <a:t>1920-500-03.jpg</a:t>
            </a:r>
            <a:r>
              <a:rPr lang="zh-TW" altLang="en-US" smtClean="0"/>
              <a:t>取代。</a:t>
            </a:r>
            <a:endParaRPr lang="en-US" altLang="zh-TW" smtClean="0"/>
          </a:p>
          <a:p>
            <a:r>
              <a:rPr lang="en-US" altLang="zh-TW" smtClean="0"/>
              <a:t>1920-500-01.jpg</a:t>
            </a:r>
            <a:r>
              <a:rPr lang="zh-TW" altLang="en-US" smtClean="0"/>
              <a:t>設定超連結，網址：</a:t>
            </a:r>
            <a:r>
              <a:rPr lang="en-US" altLang="zh-TW" smtClean="0"/>
              <a:t>http://www.yahoo.com.tw</a:t>
            </a:r>
            <a:r>
              <a:rPr lang="zh-TW" altLang="en-US" smtClean="0"/>
              <a:t>，並設定主標題</a:t>
            </a:r>
            <a:r>
              <a:rPr lang="en-US" altLang="zh-TW" smtClean="0"/>
              <a:t>h3</a:t>
            </a:r>
            <a:r>
              <a:rPr lang="zh-TW" altLang="en-US" smtClean="0"/>
              <a:t>：、內容為廣告輪播測試</a:t>
            </a:r>
            <a:r>
              <a:rPr lang="en-US" altLang="zh-TW" smtClean="0"/>
              <a:t>01</a:t>
            </a:r>
            <a:r>
              <a:rPr lang="zh-TW" altLang="en-US" smtClean="0"/>
              <a:t>，次標題為：</a:t>
            </a:r>
            <a:r>
              <a:rPr lang="zh-TW" altLang="en-US"/>
              <a:t>廣告輪</a:t>
            </a:r>
            <a:r>
              <a:rPr lang="zh-TW" altLang="en-US" smtClean="0"/>
              <a:t>播子標題測試</a:t>
            </a:r>
            <a:r>
              <a:rPr lang="zh-TW" altLang="en-US"/>
              <a:t>文字</a:t>
            </a:r>
            <a:r>
              <a:rPr lang="en-US" altLang="zh-TW" smtClean="0"/>
              <a:t>01</a:t>
            </a:r>
            <a:r>
              <a:rPr lang="zh-TW" altLang="en-US" smtClean="0"/>
              <a:t>，</a:t>
            </a:r>
            <a:r>
              <a:rPr lang="zh-TW" altLang="en-US"/>
              <a:t>替代文字：廣告輪播測試</a:t>
            </a:r>
            <a:r>
              <a:rPr lang="en-US" altLang="zh-TW" smtClean="0"/>
              <a:t>01 </a:t>
            </a:r>
            <a:r>
              <a:rPr lang="zh-TW" altLang="en-US" smtClean="0"/>
              <a:t>。</a:t>
            </a:r>
            <a:endParaRPr lang="en-US" altLang="zh-TW" smtClean="0"/>
          </a:p>
          <a:p>
            <a:r>
              <a:rPr lang="en-US" altLang="zh-TW" smtClean="0"/>
              <a:t>1920-500-02.jpg</a:t>
            </a:r>
            <a:r>
              <a:rPr lang="zh-TW" altLang="en-US" smtClean="0"/>
              <a:t>：設定</a:t>
            </a:r>
            <a:r>
              <a:rPr lang="zh-TW" altLang="en-US"/>
              <a:t>主標題</a:t>
            </a:r>
            <a:r>
              <a:rPr lang="en-US" altLang="zh-TW"/>
              <a:t>h3</a:t>
            </a:r>
            <a:r>
              <a:rPr lang="zh-TW" altLang="en-US"/>
              <a:t>：、內容為廣告輪播</a:t>
            </a:r>
            <a:r>
              <a:rPr lang="zh-TW" altLang="en-US" smtClean="0"/>
              <a:t>測試</a:t>
            </a:r>
            <a:r>
              <a:rPr lang="en-US" altLang="zh-TW" smtClean="0"/>
              <a:t>02</a:t>
            </a:r>
            <a:r>
              <a:rPr lang="zh-TW" altLang="en-US" smtClean="0"/>
              <a:t>，</a:t>
            </a:r>
            <a:r>
              <a:rPr lang="zh-TW" altLang="en-US"/>
              <a:t>次標題為：廣告輪播子標題測試文字</a:t>
            </a:r>
            <a:r>
              <a:rPr lang="en-US" altLang="zh-TW" smtClean="0"/>
              <a:t>02</a:t>
            </a:r>
            <a:r>
              <a:rPr lang="zh-TW" altLang="en-US"/>
              <a:t>，替代文字：廣告輪播圖</a:t>
            </a:r>
            <a:r>
              <a:rPr lang="en-US" altLang="zh-TW" smtClean="0"/>
              <a:t>02</a:t>
            </a:r>
            <a:r>
              <a:rPr lang="zh-TW" altLang="en-US" smtClean="0"/>
              <a:t>。</a:t>
            </a:r>
            <a:endParaRPr lang="en-US" altLang="zh-TW" smtClean="0"/>
          </a:p>
          <a:p>
            <a:r>
              <a:rPr lang="en-US" altLang="zh-TW" smtClean="0"/>
              <a:t>1920-500-03.jpg</a:t>
            </a:r>
            <a:r>
              <a:rPr lang="zh-TW" altLang="en-US"/>
              <a:t>設定超連結，網址：</a:t>
            </a:r>
            <a:r>
              <a:rPr lang="en-US" altLang="zh-TW"/>
              <a:t>http://</a:t>
            </a:r>
            <a:r>
              <a:rPr lang="en-US" altLang="zh-TW" smtClean="0"/>
              <a:t>www.pchome.com.tw</a:t>
            </a:r>
            <a:r>
              <a:rPr lang="zh-TW" altLang="en-US"/>
              <a:t>，</a:t>
            </a:r>
            <a:r>
              <a:rPr lang="zh-TW" altLang="en-US" smtClean="0"/>
              <a:t>並取消主標題、次標題，替代</a:t>
            </a:r>
            <a:r>
              <a:rPr lang="zh-TW" altLang="en-US"/>
              <a:t>文字：廣告輪播測試</a:t>
            </a:r>
            <a:r>
              <a:rPr lang="en-US" altLang="zh-TW" smtClean="0"/>
              <a:t>03 </a:t>
            </a:r>
            <a:r>
              <a:rPr lang="zh-TW" altLang="en-US" smtClean="0"/>
              <a:t>。</a:t>
            </a:r>
            <a:endParaRPr lang="en-US" altLang="zh-TW" smtClean="0"/>
          </a:p>
          <a:p>
            <a:r>
              <a:rPr lang="en-US" altLang="zh-TW" smtClean="0"/>
              <a:t>File:test003.html</a:t>
            </a:r>
            <a:r>
              <a:rPr lang="en-US" altLang="zh-TW"/>
              <a:t>&amp;&amp;</a:t>
            </a:r>
            <a:r>
              <a:rPr lang="en-US" altLang="zh-TW" smtClean="0"/>
              <a:t>test003.css</a:t>
            </a:r>
            <a:endParaRPr lang="zh-TW" altLang="en-US"/>
          </a:p>
          <a:p>
            <a:endParaRPr lang="en-US" altLang="zh-TW"/>
          </a:p>
          <a:p>
            <a:endParaRPr lang="en-US" altLang="zh-TW"/>
          </a:p>
          <a:p>
            <a:endParaRPr lang="en-US" altLang="zh-TW" smtClean="0"/>
          </a:p>
          <a:p>
            <a:endParaRPr lang="en-US" altLang="zh-TW" smtClean="0"/>
          </a:p>
          <a:p>
            <a:endParaRPr lang="en-US" altLang="zh-TW"/>
          </a:p>
          <a:p>
            <a:endParaRPr lang="en-US" altLang="zh-TW" smtClean="0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1135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31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2" y="44624"/>
            <a:ext cx="9144000" cy="6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709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Css</a:t>
            </a:r>
            <a:r>
              <a:rPr lang="zh-TW" altLang="en-US" smtClean="0"/>
              <a:t>設定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204864"/>
            <a:ext cx="4823836" cy="2464733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42581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練習四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472608"/>
          </a:xfrm>
        </p:spPr>
        <p:txBody>
          <a:bodyPr>
            <a:normAutofit/>
          </a:bodyPr>
          <a:lstStyle/>
          <a:p>
            <a:r>
              <a:rPr lang="zh-TW" altLang="en-US" smtClean="0"/>
              <a:t>練習建立</a:t>
            </a:r>
            <a:r>
              <a:rPr lang="en-US" altLang="zh-TW" smtClean="0"/>
              <a:t>Bootstrap</a:t>
            </a:r>
            <a:r>
              <a:rPr lang="zh-TW" altLang="en-US" smtClean="0"/>
              <a:t>空白版面，插入輪</a:t>
            </a:r>
            <a:r>
              <a:rPr lang="zh-TW" altLang="en-US"/>
              <a:t>播</a:t>
            </a:r>
            <a:r>
              <a:rPr lang="en-US" altLang="zh-TW"/>
              <a:t>Carousel</a:t>
            </a:r>
            <a:r>
              <a:rPr lang="zh-TW" altLang="en-US"/>
              <a:t>，來測試</a:t>
            </a:r>
            <a:r>
              <a:rPr lang="zh-TW" altLang="en-US" smtClean="0"/>
              <a:t>運用，建立</a:t>
            </a:r>
            <a:r>
              <a:rPr lang="en-US" altLang="zh-TW" smtClean="0">
                <a:solidFill>
                  <a:srgbClr val="FF0000"/>
                </a:solidFill>
              </a:rPr>
              <a:t>container-fluid</a:t>
            </a:r>
            <a:r>
              <a:rPr lang="zh-TW" altLang="en-US">
                <a:solidFill>
                  <a:srgbClr val="FF0000"/>
                </a:solidFill>
              </a:rPr>
              <a:t>內的</a:t>
            </a:r>
            <a:r>
              <a:rPr lang="en-US" altLang="zh-TW">
                <a:solidFill>
                  <a:srgbClr val="FF0000"/>
                </a:solidFill>
              </a:rPr>
              <a:t>row</a:t>
            </a:r>
            <a:r>
              <a:rPr lang="zh-TW" altLang="en-US"/>
              <a:t>，並放置</a:t>
            </a:r>
            <a:r>
              <a:rPr lang="en-US" altLang="zh-TW"/>
              <a:t>Carousel</a:t>
            </a:r>
            <a:r>
              <a:rPr lang="zh-TW" altLang="en-US"/>
              <a:t>功能</a:t>
            </a:r>
            <a:r>
              <a:rPr lang="zh-TW" altLang="en-US" smtClean="0"/>
              <a:t>。</a:t>
            </a:r>
            <a:endParaRPr lang="en-US" altLang="zh-TW" smtClean="0"/>
          </a:p>
          <a:p>
            <a:r>
              <a:rPr lang="zh-TW" altLang="en-US" smtClean="0"/>
              <a:t>設定一個主題，製作</a:t>
            </a:r>
            <a:r>
              <a:rPr lang="en-US" altLang="zh-TW" smtClean="0"/>
              <a:t>Carousel</a:t>
            </a:r>
            <a:r>
              <a:rPr lang="zh-TW" altLang="en-US"/>
              <a:t>輪播</a:t>
            </a:r>
            <a:r>
              <a:rPr lang="zh-TW" altLang="en-US" smtClean="0"/>
              <a:t>圖片，</a:t>
            </a:r>
            <a:r>
              <a:rPr lang="en-US" altLang="zh-TW" smtClean="0"/>
              <a:t>1920*1080.jpg*3</a:t>
            </a:r>
            <a:endParaRPr lang="en-US" altLang="zh-TW"/>
          </a:p>
          <a:p>
            <a:r>
              <a:rPr lang="zh-TW" altLang="en-US" smtClean="0"/>
              <a:t>製作出</a:t>
            </a:r>
            <a:r>
              <a:rPr lang="zh-TW" altLang="en-US"/>
              <a:t>的</a:t>
            </a:r>
            <a:r>
              <a:rPr lang="en-US" altLang="zh-TW" smtClean="0"/>
              <a:t>Carousel</a:t>
            </a:r>
            <a:r>
              <a:rPr lang="zh-TW" altLang="en-US"/>
              <a:t>輪播圖片</a:t>
            </a:r>
            <a:r>
              <a:rPr lang="zh-TW" altLang="en-US" smtClean="0"/>
              <a:t>，用來取代使用原有圖片。</a:t>
            </a:r>
            <a:endParaRPr lang="en-US" altLang="zh-TW"/>
          </a:p>
          <a:p>
            <a:r>
              <a:rPr lang="en-US" altLang="zh-TW" smtClean="0"/>
              <a:t>Carousel</a:t>
            </a:r>
            <a:r>
              <a:rPr lang="zh-TW" altLang="en-US"/>
              <a:t>輪播圖片</a:t>
            </a:r>
            <a:r>
              <a:rPr lang="zh-TW" altLang="en-US" smtClean="0"/>
              <a:t>設定主標題、副標題、相關超連結</a:t>
            </a:r>
            <a:r>
              <a:rPr lang="zh-TW" altLang="en-US"/>
              <a:t>，網址</a:t>
            </a:r>
            <a:r>
              <a:rPr lang="zh-TW" altLang="en-US" smtClean="0"/>
              <a:t>：自訂</a:t>
            </a:r>
            <a:endParaRPr lang="en-US" altLang="zh-TW" smtClean="0"/>
          </a:p>
          <a:p>
            <a:r>
              <a:rPr lang="en-US" altLang="zh-TW" smtClean="0"/>
              <a:t>File:test004.html</a:t>
            </a:r>
            <a:r>
              <a:rPr lang="en-US" altLang="zh-TW"/>
              <a:t>&amp;&amp;</a:t>
            </a:r>
            <a:r>
              <a:rPr lang="en-US" altLang="zh-TW" smtClean="0"/>
              <a:t>test004.css</a:t>
            </a:r>
            <a:endParaRPr lang="zh-TW" altLang="en-US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245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Bootstrap</a:t>
            </a:r>
            <a:r>
              <a:rPr lang="zh-TW" altLang="en-US" smtClean="0"/>
              <a:t>資訊縮圖介紹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/>
          <a:lstStyle/>
          <a:p>
            <a:r>
              <a:rPr lang="en-US" altLang="zh-TW" smtClean="0"/>
              <a:t>Card</a:t>
            </a:r>
            <a:r>
              <a:rPr lang="zh-TW" altLang="en-US" smtClean="0"/>
              <a:t>資訊</a:t>
            </a:r>
            <a:r>
              <a:rPr lang="zh-TW" altLang="en-US"/>
              <a:t>縮</a:t>
            </a:r>
            <a:r>
              <a:rPr lang="zh-TW" altLang="en-US" smtClean="0"/>
              <a:t>圖功能，可在版面中提供每列一到多個的資訊顯示縮圖的功能，預設為每列三個</a:t>
            </a:r>
            <a:r>
              <a:rPr lang="zh-TW" altLang="en-US"/>
              <a:t>資訊縮圖</a:t>
            </a:r>
            <a:r>
              <a:rPr lang="zh-TW" altLang="en-US" smtClean="0"/>
              <a:t>功能。</a:t>
            </a:r>
            <a:endParaRPr lang="en-US" altLang="zh-TW" smtClean="0"/>
          </a:p>
          <a:p>
            <a:r>
              <a:rPr lang="zh-TW" altLang="en-US" smtClean="0"/>
              <a:t>包含圖片，主標題、次標題、按鈕，利用框線形成一個群組。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47014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339752" y="620688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mtClean="0"/>
              <a:t>圖片</a:t>
            </a:r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3" y="0"/>
            <a:ext cx="9030209" cy="6669360"/>
          </a:xfr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67561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Bootstrap</a:t>
            </a:r>
            <a:r>
              <a:rPr lang="zh-TW" altLang="en-US" smtClean="0"/>
              <a:t>資訊縮圖介紹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>
            <a:normAutofit fontScale="77500" lnSpcReduction="20000"/>
          </a:bodyPr>
          <a:lstStyle/>
          <a:p>
            <a:r>
              <a:rPr lang="zh-TW" altLang="en-US" smtClean="0"/>
              <a:t>例</a:t>
            </a:r>
            <a:r>
              <a:rPr lang="en-US" altLang="zh-TW"/>
              <a:t>Bootstrap</a:t>
            </a:r>
            <a:r>
              <a:rPr lang="zh-TW" altLang="en-US"/>
              <a:t>資訊縮</a:t>
            </a:r>
            <a:r>
              <a:rPr lang="zh-TW" altLang="en-US" smtClean="0"/>
              <a:t>圖</a:t>
            </a:r>
            <a:r>
              <a:rPr lang="en-US" altLang="zh-TW" smtClean="0"/>
              <a:t>cards</a:t>
            </a:r>
            <a:r>
              <a:rPr lang="zh-TW" altLang="en-US" smtClean="0"/>
              <a:t>功能，建立一列三個資訊縮圖的測試網頁。</a:t>
            </a:r>
            <a:endParaRPr lang="en-US" altLang="zh-TW" smtClean="0"/>
          </a:p>
          <a:p>
            <a:r>
              <a:rPr lang="zh-TW" altLang="en-US" smtClean="0"/>
              <a:t>第一：圖檔</a:t>
            </a:r>
            <a:r>
              <a:rPr lang="en-US" altLang="zh-TW" smtClean="0"/>
              <a:t>400x200.jpg</a:t>
            </a:r>
            <a:r>
              <a:rPr lang="zh-TW" altLang="en-US" smtClean="0"/>
              <a:t>，主標題：資訊</a:t>
            </a:r>
            <a:r>
              <a:rPr lang="zh-TW" altLang="en-US"/>
              <a:t>縮圖測試</a:t>
            </a:r>
            <a:r>
              <a:rPr lang="zh-TW" altLang="en-US" smtClean="0"/>
              <a:t>文字</a:t>
            </a:r>
            <a:r>
              <a:rPr lang="en-US" altLang="zh-TW" smtClean="0"/>
              <a:t>01</a:t>
            </a:r>
            <a:r>
              <a:rPr lang="zh-TW" altLang="en-US" smtClean="0"/>
              <a:t>，次標題：次</a:t>
            </a:r>
            <a:r>
              <a:rPr lang="zh-TW" altLang="en-US"/>
              <a:t>標題測試</a:t>
            </a:r>
            <a:r>
              <a:rPr lang="zh-TW" altLang="en-US" smtClean="0"/>
              <a:t>文字</a:t>
            </a:r>
            <a:r>
              <a:rPr lang="en-US" altLang="zh-TW" smtClean="0"/>
              <a:t>01</a:t>
            </a:r>
            <a:r>
              <a:rPr lang="zh-TW" altLang="en-US"/>
              <a:t>，內容文字說明</a:t>
            </a:r>
            <a:r>
              <a:rPr lang="zh-TW" altLang="en-US" smtClean="0"/>
              <a:t>，按鈕第一個啟動，內容：更多資訊，</a:t>
            </a:r>
            <a:r>
              <a:rPr lang="zh-TW" altLang="en-US"/>
              <a:t>按鈕</a:t>
            </a:r>
            <a:r>
              <a:rPr lang="zh-TW" altLang="en-US" smtClean="0"/>
              <a:t>第二個刪除。</a:t>
            </a:r>
            <a:endParaRPr lang="en-US" altLang="zh-TW" smtClean="0"/>
          </a:p>
          <a:p>
            <a:r>
              <a:rPr lang="zh-TW" altLang="en-US" smtClean="0"/>
              <a:t>第</a:t>
            </a:r>
            <a:r>
              <a:rPr lang="zh-TW" altLang="en-US"/>
              <a:t>二</a:t>
            </a:r>
            <a:r>
              <a:rPr lang="zh-TW" altLang="en-US" smtClean="0"/>
              <a:t>：圖檔</a:t>
            </a:r>
            <a:r>
              <a:rPr lang="en-US" altLang="zh-TW"/>
              <a:t>400x200.jpg</a:t>
            </a:r>
            <a:r>
              <a:rPr lang="zh-TW" altLang="en-US"/>
              <a:t>，主標題：資訊縮圖測試文字</a:t>
            </a:r>
            <a:r>
              <a:rPr lang="en-US" altLang="zh-TW" smtClean="0"/>
              <a:t>02</a:t>
            </a:r>
            <a:r>
              <a:rPr lang="zh-TW" altLang="en-US" smtClean="0"/>
              <a:t>，</a:t>
            </a:r>
            <a:r>
              <a:rPr lang="zh-TW" altLang="en-US"/>
              <a:t>次標題：次標題測試文字</a:t>
            </a:r>
            <a:r>
              <a:rPr lang="en-US" altLang="zh-TW" smtClean="0"/>
              <a:t>02</a:t>
            </a:r>
            <a:r>
              <a:rPr lang="zh-TW" altLang="en-US" smtClean="0"/>
              <a:t>，</a:t>
            </a:r>
            <a:r>
              <a:rPr lang="zh-TW" altLang="en-US"/>
              <a:t>內容文字說明，按鈕第</a:t>
            </a:r>
            <a:r>
              <a:rPr lang="zh-TW" altLang="en-US" smtClean="0"/>
              <a:t>一個刪除，內容</a:t>
            </a:r>
            <a:r>
              <a:rPr lang="zh-TW" altLang="en-US"/>
              <a:t>：更多資訊，按鈕</a:t>
            </a:r>
            <a:r>
              <a:rPr lang="zh-TW" altLang="en-US" smtClean="0"/>
              <a:t>第二個啟動。</a:t>
            </a:r>
            <a:endParaRPr lang="en-US" altLang="zh-TW" smtClean="0"/>
          </a:p>
          <a:p>
            <a:r>
              <a:rPr lang="zh-TW" altLang="en-US" smtClean="0"/>
              <a:t>第三：</a:t>
            </a:r>
            <a:r>
              <a:rPr lang="zh-TW" altLang="en-US"/>
              <a:t>圖檔</a:t>
            </a:r>
            <a:r>
              <a:rPr lang="en-US" altLang="zh-TW"/>
              <a:t>400x200.jpg</a:t>
            </a:r>
            <a:r>
              <a:rPr lang="zh-TW" altLang="en-US"/>
              <a:t>，主標題：資訊縮圖測試文字</a:t>
            </a:r>
            <a:r>
              <a:rPr lang="en-US" altLang="zh-TW" smtClean="0"/>
              <a:t>03</a:t>
            </a:r>
            <a:r>
              <a:rPr lang="zh-TW" altLang="en-US" smtClean="0"/>
              <a:t>，</a:t>
            </a:r>
            <a:r>
              <a:rPr lang="zh-TW" altLang="en-US"/>
              <a:t>次標題：次標題測試文字</a:t>
            </a:r>
            <a:r>
              <a:rPr lang="en-US" altLang="zh-TW" smtClean="0"/>
              <a:t>03</a:t>
            </a:r>
            <a:r>
              <a:rPr lang="zh-TW" altLang="en-US" smtClean="0"/>
              <a:t>，</a:t>
            </a:r>
            <a:r>
              <a:rPr lang="zh-TW" altLang="en-US"/>
              <a:t>內容文字說明，按鈕</a:t>
            </a:r>
            <a:r>
              <a:rPr lang="zh-TW" altLang="en-US" smtClean="0"/>
              <a:t>第一二個啟動，內容</a:t>
            </a:r>
            <a:r>
              <a:rPr lang="zh-TW" altLang="en-US"/>
              <a:t>：更多</a:t>
            </a:r>
            <a:r>
              <a:rPr lang="zh-TW" altLang="en-US" smtClean="0"/>
              <a:t>資訊。</a:t>
            </a:r>
            <a:endParaRPr lang="en-US" altLang="zh-TW" smtClean="0"/>
          </a:p>
          <a:p>
            <a:r>
              <a:rPr lang="en-US" altLang="zh-TW" smtClean="0"/>
              <a:t>File:test005.html</a:t>
            </a:r>
            <a:r>
              <a:rPr lang="en-US" altLang="zh-TW"/>
              <a:t>&amp;&amp;</a:t>
            </a:r>
            <a:r>
              <a:rPr lang="en-US" altLang="zh-TW" smtClean="0"/>
              <a:t>test005.css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66247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37</a:t>
            </a:fld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" y="6530"/>
            <a:ext cx="9111277" cy="6806846"/>
          </a:xfrm>
        </p:spPr>
      </p:pic>
    </p:spTree>
    <p:extLst>
      <p:ext uri="{BB962C8B-B14F-4D97-AF65-F5344CB8AC3E}">
        <p14:creationId xmlns:p14="http://schemas.microsoft.com/office/powerpoint/2010/main" val="17483255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設定自訂按鈕風格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400600"/>
          </a:xfrm>
        </p:spPr>
        <p:txBody>
          <a:bodyPr>
            <a:noAutofit/>
          </a:bodyPr>
          <a:lstStyle/>
          <a:p>
            <a:r>
              <a:rPr lang="en-US" altLang="zh-TW" sz="1100"/>
              <a:t>.btn-purple {</a:t>
            </a:r>
          </a:p>
          <a:p>
            <a:r>
              <a:rPr lang="en-US" altLang="zh-TW" sz="1100"/>
              <a:t>  color: #fff;</a:t>
            </a:r>
          </a:p>
          <a:p>
            <a:r>
              <a:rPr lang="en-US" altLang="zh-TW" sz="1100"/>
              <a:t>  background-color: purple;</a:t>
            </a:r>
          </a:p>
          <a:p>
            <a:r>
              <a:rPr lang="en-US" altLang="zh-TW" sz="1100"/>
              <a:t>  border-color: purple;</a:t>
            </a:r>
          </a:p>
          <a:p>
            <a:r>
              <a:rPr lang="en-US" altLang="zh-TW" sz="1100"/>
              <a:t>}</a:t>
            </a:r>
          </a:p>
          <a:p>
            <a:r>
              <a:rPr lang="en-US" altLang="zh-TW" sz="1100"/>
              <a:t>.btn-purple:hover {</a:t>
            </a:r>
          </a:p>
          <a:p>
            <a:r>
              <a:rPr lang="en-US" altLang="zh-TW" sz="1100"/>
              <a:t>  color: #fff;</a:t>
            </a:r>
          </a:p>
          <a:p>
            <a:r>
              <a:rPr lang="en-US" altLang="zh-TW" sz="1100"/>
              <a:t>  background-color: #DA51F8;</a:t>
            </a:r>
          </a:p>
          <a:p>
            <a:r>
              <a:rPr lang="en-US" altLang="zh-TW" sz="1100"/>
              <a:t>  border-color: #B42EC1;</a:t>
            </a:r>
          </a:p>
          <a:p>
            <a:r>
              <a:rPr lang="en-US" altLang="zh-TW" sz="1100"/>
              <a:t>}</a:t>
            </a:r>
          </a:p>
          <a:p>
            <a:r>
              <a:rPr lang="en-US" altLang="zh-TW" sz="1100"/>
              <a:t>.btn-purple:focus, .btn-purple.focus {</a:t>
            </a:r>
          </a:p>
          <a:p>
            <a:r>
              <a:rPr lang="en-US" altLang="zh-TW" sz="1100"/>
              <a:t>  box-shadow: 0 0 0 0.2rem rgba(208, 88, 242, 0.5);</a:t>
            </a:r>
          </a:p>
          <a:p>
            <a:r>
              <a:rPr lang="en-US" altLang="zh-TW" sz="1100"/>
              <a:t>}</a:t>
            </a:r>
          </a:p>
          <a:p>
            <a:r>
              <a:rPr lang="en-US" altLang="zh-TW" sz="1100"/>
              <a:t>.btn-purple.disabled, .btn-purple:disabled {</a:t>
            </a:r>
          </a:p>
          <a:p>
            <a:r>
              <a:rPr lang="en-US" altLang="zh-TW" sz="1100"/>
              <a:t>  color: #fff;</a:t>
            </a:r>
          </a:p>
          <a:p>
            <a:r>
              <a:rPr lang="en-US" altLang="zh-TW" sz="1100"/>
              <a:t>  background-color: purple;</a:t>
            </a:r>
          </a:p>
          <a:p>
            <a:r>
              <a:rPr lang="en-US" altLang="zh-TW" sz="1100"/>
              <a:t>  border-color: purple;</a:t>
            </a:r>
          </a:p>
          <a:p>
            <a:r>
              <a:rPr lang="en-US" altLang="zh-TW" sz="1100"/>
              <a:t>}</a:t>
            </a:r>
          </a:p>
          <a:p>
            <a:r>
              <a:rPr lang="en-US" altLang="zh-TW" sz="1100"/>
              <a:t>.btn-purple:not(:disabled):not(.disabled):active, .btn-purple:not(:disabled):not(.disabled).active,</a:t>
            </a:r>
          </a:p>
          <a:p>
            <a:r>
              <a:rPr lang="en-US" altLang="zh-TW" sz="1100"/>
              <a:t>.show &gt; .btn-purple.dropdown-toggle {</a:t>
            </a:r>
          </a:p>
          <a:p>
            <a:r>
              <a:rPr lang="en-US" altLang="zh-TW" sz="1100"/>
              <a:t>  color: #fff;</a:t>
            </a:r>
          </a:p>
          <a:p>
            <a:r>
              <a:rPr lang="en-US" altLang="zh-TW" sz="1100"/>
              <a:t>  background-color: #B42EC1;</a:t>
            </a:r>
          </a:p>
          <a:p>
            <a:r>
              <a:rPr lang="en-US" altLang="zh-TW" sz="1100"/>
              <a:t>  border-color: #6C088C;</a:t>
            </a:r>
          </a:p>
          <a:p>
            <a:r>
              <a:rPr lang="en-US" altLang="zh-TW" sz="1100"/>
              <a:t>}</a:t>
            </a:r>
          </a:p>
          <a:p>
            <a:r>
              <a:rPr lang="en-US" altLang="zh-TW" sz="1100"/>
              <a:t>.btn-purple:not(:disabled):not(.disabled):active:focus, .btn-purple:not(:disabled):not(.disabled).active:focus,</a:t>
            </a:r>
          </a:p>
          <a:p>
            <a:r>
              <a:rPr lang="en-US" altLang="zh-TW" sz="1100"/>
              <a:t>.show &gt; .btn-purple.dropdown-toggle:focus {</a:t>
            </a:r>
          </a:p>
          <a:p>
            <a:r>
              <a:rPr lang="en-US" altLang="zh-TW" sz="1100"/>
              <a:t>  box-shadow: 0 0 0 0.2rem rgba(208, 88, 242, 0.5);</a:t>
            </a:r>
          </a:p>
          <a:p>
            <a:r>
              <a:rPr lang="en-US" altLang="zh-TW" sz="1100"/>
              <a:t>}</a:t>
            </a:r>
            <a:endParaRPr lang="zh-TW" altLang="en-US" sz="110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80129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766"/>
            <a:ext cx="8229600" cy="1143000"/>
          </a:xfrm>
        </p:spPr>
        <p:txBody>
          <a:bodyPr/>
          <a:lstStyle/>
          <a:p>
            <a:r>
              <a:rPr lang="zh-TW" altLang="en-US" smtClean="0"/>
              <a:t>實例建構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45435"/>
          </a:xfrm>
        </p:spPr>
        <p:txBody>
          <a:bodyPr/>
          <a:lstStyle/>
          <a:p>
            <a:r>
              <a:rPr lang="zh-TW" altLang="en-US" smtClean="0"/>
              <a:t>建立</a:t>
            </a:r>
            <a:r>
              <a:rPr lang="en-US" altLang="zh-TW" smtClean="0"/>
              <a:t>bootstrap</a:t>
            </a:r>
            <a:r>
              <a:rPr lang="zh-TW" altLang="en-US" smtClean="0"/>
              <a:t>網頁，版面一</a:t>
            </a:r>
            <a:endParaRPr lang="en-US" altLang="zh-TW" smtClean="0"/>
          </a:p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" y="1556792"/>
            <a:ext cx="9144000" cy="5025081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39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4448" y="6060137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smtClean="0"/>
              <a:t>File:test006.html</a:t>
            </a:r>
            <a:r>
              <a:rPr lang="en-US" altLang="zh-TW" sz="1400"/>
              <a:t>&amp;&amp;</a:t>
            </a:r>
            <a:r>
              <a:rPr lang="en-US" altLang="zh-TW" sz="1400" smtClean="0"/>
              <a:t>test006.css</a:t>
            </a:r>
            <a:endParaRPr lang="zh-TW" altLang="en-US" sz="1400"/>
          </a:p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1689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766"/>
            <a:ext cx="8229600" cy="1143000"/>
          </a:xfrm>
        </p:spPr>
        <p:txBody>
          <a:bodyPr/>
          <a:lstStyle/>
          <a:p>
            <a:r>
              <a:rPr lang="zh-TW" altLang="en-US"/>
              <a:t>預計完成版面設計</a:t>
            </a:r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45435"/>
          </a:xfrm>
        </p:spPr>
        <p:txBody>
          <a:bodyPr/>
          <a:lstStyle/>
          <a:p>
            <a:r>
              <a:rPr lang="zh-TW" altLang="en-US" smtClean="0"/>
              <a:t>建立</a:t>
            </a:r>
            <a:r>
              <a:rPr lang="en-US" altLang="zh-TW" smtClean="0"/>
              <a:t>bootstrap</a:t>
            </a:r>
            <a:r>
              <a:rPr lang="zh-TW" altLang="en-US" smtClean="0"/>
              <a:t>網頁，版面二</a:t>
            </a:r>
            <a:endParaRPr lang="en-US" altLang="zh-TW" smtClean="0"/>
          </a:p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700807"/>
            <a:ext cx="6804248" cy="460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0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輪播</a:t>
            </a:r>
            <a:r>
              <a:rPr lang="en-US" altLang="zh-TW" smtClean="0"/>
              <a:t>Carousel</a:t>
            </a:r>
            <a:r>
              <a:rPr lang="zh-TW" altLang="en-US" smtClean="0"/>
              <a:t>實作應用</a:t>
            </a:r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556792"/>
            <a:ext cx="8902083" cy="4536504"/>
          </a:xfr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73052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/>
          <a:lstStyle/>
          <a:p>
            <a:r>
              <a:rPr lang="en-US" altLang="zh-TW" smtClean="0"/>
              <a:t>offset</a:t>
            </a:r>
            <a:r>
              <a:rPr lang="zh-TW" altLang="en-US"/>
              <a:t>實作應用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41</a:t>
            </a:fld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" y="692696"/>
            <a:ext cx="9103013" cy="6165304"/>
          </a:xfrm>
        </p:spPr>
      </p:pic>
    </p:spTree>
    <p:extLst>
      <p:ext uri="{BB962C8B-B14F-4D97-AF65-F5344CB8AC3E}">
        <p14:creationId xmlns:p14="http://schemas.microsoft.com/office/powerpoint/2010/main" val="1524872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306288"/>
            <a:ext cx="8229600" cy="1143000"/>
          </a:xfrm>
        </p:spPr>
        <p:txBody>
          <a:bodyPr/>
          <a:lstStyle/>
          <a:p>
            <a:r>
              <a:rPr lang="en-US" altLang="zh-TW" smtClean="0"/>
              <a:t>card</a:t>
            </a:r>
            <a:r>
              <a:rPr lang="zh-TW" altLang="en-US" smtClean="0"/>
              <a:t>實作應用</a:t>
            </a:r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42</a:t>
            </a:fld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082942" cy="5904656"/>
          </a:xfrm>
        </p:spPr>
      </p:pic>
    </p:spTree>
    <p:extLst>
      <p:ext uri="{BB962C8B-B14F-4D97-AF65-F5344CB8AC3E}">
        <p14:creationId xmlns:p14="http://schemas.microsoft.com/office/powerpoint/2010/main" val="28314187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/>
          <a:lstStyle/>
          <a:p>
            <a:r>
              <a:rPr lang="en-US" altLang="zh-TW" smtClean="0"/>
              <a:t>Pagination</a:t>
            </a:r>
            <a:r>
              <a:rPr lang="zh-TW" altLang="en-US" smtClean="0"/>
              <a:t>實作應用</a:t>
            </a:r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43</a:t>
            </a:fld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08720"/>
            <a:ext cx="8971770" cy="5616624"/>
          </a:xfrm>
        </p:spPr>
      </p:pic>
    </p:spTree>
    <p:extLst>
      <p:ext uri="{BB962C8B-B14F-4D97-AF65-F5344CB8AC3E}">
        <p14:creationId xmlns:p14="http://schemas.microsoft.com/office/powerpoint/2010/main" val="20712312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/>
          <a:lstStyle/>
          <a:p>
            <a:r>
              <a:rPr lang="en-US" altLang="zh-TW" smtClean="0"/>
              <a:t>Footer</a:t>
            </a:r>
            <a:r>
              <a:rPr lang="zh-TW" altLang="en-US" smtClean="0"/>
              <a:t>實作應用</a:t>
            </a:r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44</a:t>
            </a:fld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548680"/>
            <a:ext cx="8990824" cy="6192688"/>
          </a:xfrm>
        </p:spPr>
      </p:pic>
    </p:spTree>
    <p:extLst>
      <p:ext uri="{BB962C8B-B14F-4D97-AF65-F5344CB8AC3E}">
        <p14:creationId xmlns:p14="http://schemas.microsoft.com/office/powerpoint/2010/main" val="28769346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練習五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在網路上自行尋找一個主題，利用所教的功能，自行建立一個不同主題的網頁。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558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234280"/>
            <a:ext cx="8229600" cy="1143000"/>
          </a:xfrm>
        </p:spPr>
        <p:txBody>
          <a:bodyPr/>
          <a:lstStyle/>
          <a:p>
            <a:r>
              <a:rPr lang="zh-TW" altLang="en-US"/>
              <a:t>實例建構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361459"/>
          </a:xfrm>
        </p:spPr>
        <p:txBody>
          <a:bodyPr/>
          <a:lstStyle/>
          <a:p>
            <a:r>
              <a:rPr lang="zh-TW" altLang="en-US"/>
              <a:t>建立</a:t>
            </a:r>
            <a:r>
              <a:rPr lang="en-US" altLang="zh-TW"/>
              <a:t>bootstrap</a:t>
            </a:r>
            <a:r>
              <a:rPr lang="zh-TW" altLang="en-US"/>
              <a:t>網頁，</a:t>
            </a:r>
            <a:r>
              <a:rPr lang="zh-TW" altLang="en-US" smtClean="0"/>
              <a:t>版面二，載入影片的導覽頁</a:t>
            </a:r>
            <a:endParaRPr lang="en-US" altLang="zh-TW" smtClean="0"/>
          </a:p>
          <a:p>
            <a:r>
              <a:rPr lang="zh-TW" altLang="en-US" smtClean="0"/>
              <a:t>自行提供影片播放</a:t>
            </a:r>
            <a:endParaRPr lang="en-US" altLang="zh-TW" smtClean="0"/>
          </a:p>
          <a:p>
            <a:r>
              <a:rPr lang="zh-TW" altLang="en-US" smtClean="0"/>
              <a:t>從</a:t>
            </a:r>
            <a:r>
              <a:rPr lang="en-US" altLang="zh-TW" smtClean="0"/>
              <a:t>Youtube</a:t>
            </a:r>
            <a:r>
              <a:rPr lang="zh-TW" altLang="en-US" smtClean="0"/>
              <a:t>使用</a:t>
            </a:r>
            <a:r>
              <a:rPr lang="en-US" altLang="zh-TW" smtClean="0"/>
              <a:t>Ifame</a:t>
            </a:r>
            <a:r>
              <a:rPr lang="zh-TW" altLang="en-US" smtClean="0"/>
              <a:t>嵌入播放</a:t>
            </a:r>
            <a:endParaRPr lang="en-US" altLang="zh-TW" smtClean="0"/>
          </a:p>
          <a:p>
            <a:r>
              <a:rPr lang="zh-TW" altLang="en-US" smtClean="0"/>
              <a:t>優點：</a:t>
            </a:r>
            <a:endParaRPr lang="en-US" altLang="zh-TW" smtClean="0"/>
          </a:p>
          <a:p>
            <a:pPr lvl="1"/>
            <a:r>
              <a:rPr lang="zh-TW" altLang="en-US" smtClean="0"/>
              <a:t>將動態影片播放，</a:t>
            </a:r>
            <a:r>
              <a:rPr lang="zh-TW" altLang="en-US"/>
              <a:t>可</a:t>
            </a:r>
            <a:r>
              <a:rPr lang="zh-TW" altLang="en-US" smtClean="0"/>
              <a:t>做為</a:t>
            </a:r>
            <a:r>
              <a:rPr lang="en-US" altLang="zh-TW"/>
              <a:t>Bootstrap</a:t>
            </a:r>
            <a:r>
              <a:rPr lang="zh-TW" altLang="en-US"/>
              <a:t>網站首頁</a:t>
            </a:r>
            <a:r>
              <a:rPr lang="zh-TW" altLang="en-US" smtClean="0"/>
              <a:t>背景，可做為</a:t>
            </a:r>
            <a:r>
              <a:rPr lang="zh-TW" altLang="en-US"/>
              <a:t>很好的</a:t>
            </a:r>
            <a:r>
              <a:rPr lang="zh-TW" altLang="en-US" smtClean="0"/>
              <a:t>意念與形象宣傳，呈現客戶的商業產品的特色。</a:t>
            </a:r>
            <a:endParaRPr lang="en-US" altLang="zh-TW"/>
          </a:p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09118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建立一個空白的</a:t>
            </a:r>
            <a:r>
              <a:rPr lang="en-US" altLang="zh-TW" smtClean="0"/>
              <a:t>bootstrap</a:t>
            </a:r>
            <a:r>
              <a:rPr lang="zh-TW" altLang="en-US" smtClean="0"/>
              <a:t>頁面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328592"/>
          </a:xfrm>
        </p:spPr>
        <p:txBody>
          <a:bodyPr>
            <a:normAutofit fontScale="92500" lnSpcReduction="10000"/>
          </a:bodyPr>
          <a:lstStyle/>
          <a:p>
            <a:r>
              <a:rPr lang="zh-TW" altLang="en-US" smtClean="0"/>
              <a:t>另存：</a:t>
            </a:r>
            <a:r>
              <a:rPr lang="en-US" altLang="zh-TW" smtClean="0"/>
              <a:t>index.php</a:t>
            </a:r>
            <a:r>
              <a:rPr lang="zh-TW" altLang="en-US" smtClean="0"/>
              <a:t>並建立</a:t>
            </a:r>
            <a:r>
              <a:rPr lang="en-US" altLang="zh-TW" smtClean="0"/>
              <a:t>website01.css</a:t>
            </a:r>
          </a:p>
          <a:p>
            <a:r>
              <a:rPr lang="zh-TW" altLang="en-US" smtClean="0"/>
              <a:t>建立</a:t>
            </a:r>
            <a:r>
              <a:rPr lang="en-US" altLang="zh-TW"/>
              <a:t>&lt;title&gt;</a:t>
            </a:r>
            <a:r>
              <a:rPr lang="zh-TW" altLang="en-US"/>
              <a:t>林肯運動鞋專賣</a:t>
            </a:r>
            <a:r>
              <a:rPr lang="zh-TW" altLang="en-US" smtClean="0"/>
              <a:t>店</a:t>
            </a:r>
            <a:endParaRPr lang="en-US" altLang="zh-TW" smtClean="0"/>
          </a:p>
          <a:p>
            <a:r>
              <a:rPr lang="zh-TW" altLang="en-US" smtClean="0"/>
              <a:t>連結所有相關的</a:t>
            </a:r>
            <a:r>
              <a:rPr lang="en-US" altLang="zh-TW" smtClean="0"/>
              <a:t>css</a:t>
            </a:r>
            <a:r>
              <a:rPr lang="zh-TW" altLang="en-US" smtClean="0"/>
              <a:t>與</a:t>
            </a:r>
            <a:r>
              <a:rPr lang="en-US" altLang="zh-TW" smtClean="0"/>
              <a:t>javascript</a:t>
            </a:r>
            <a:r>
              <a:rPr lang="zh-TW" altLang="en-US" smtClean="0"/>
              <a:t>檔</a:t>
            </a:r>
            <a:endParaRPr lang="en-US" altLang="zh-TW" smtClean="0"/>
          </a:p>
          <a:p>
            <a:r>
              <a:rPr lang="en-US" altLang="zh-TW" smtClean="0"/>
              <a:t>Css</a:t>
            </a:r>
          </a:p>
          <a:p>
            <a:r>
              <a:rPr lang="en-US" altLang="zh-TW" smtClean="0"/>
              <a:t>animate.css</a:t>
            </a:r>
          </a:p>
          <a:p>
            <a:r>
              <a:rPr lang="en-US" altLang="zh-TW" smtClean="0"/>
              <a:t>morphext.css</a:t>
            </a:r>
          </a:p>
          <a:p>
            <a:r>
              <a:rPr lang="en-US" altLang="zh-TW" smtClean="0"/>
              <a:t>javascript</a:t>
            </a:r>
          </a:p>
          <a:p>
            <a:r>
              <a:rPr lang="en-US" altLang="zh-TW" smtClean="0"/>
              <a:t>wow.js</a:t>
            </a:r>
          </a:p>
          <a:p>
            <a:r>
              <a:rPr lang="en-US" altLang="zh-TW" smtClean="0"/>
              <a:t>morphext.js</a:t>
            </a:r>
          </a:p>
          <a:p>
            <a:r>
              <a:rPr lang="en-US" altLang="zh-TW" smtClean="0"/>
              <a:t>text_ctrl.js</a:t>
            </a:r>
          </a:p>
          <a:p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4463480" y="6273225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smtClean="0"/>
              <a:t>File:index.php&amp;&amp;website01.css</a:t>
            </a:r>
            <a:endParaRPr lang="zh-TW" altLang="en-US" sz="1400"/>
          </a:p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56426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建立</a:t>
            </a:r>
            <a:r>
              <a:rPr lang="en-US" altLang="zh-TW" smtClean="0"/>
              <a:t>video-background play of DIV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48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67544" y="2780928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mtClean="0"/>
              <a:t>建立</a:t>
            </a:r>
            <a:r>
              <a:rPr lang="en-US" altLang="zh-TW" smtClean="0"/>
              <a:t>css #video-background</a:t>
            </a:r>
            <a:endParaRPr lang="zh-TW" alt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12776"/>
            <a:ext cx="8229600" cy="1078301"/>
          </a:xfr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394" y="2534347"/>
            <a:ext cx="2995846" cy="429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845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zh-TW" altLang="en-US" smtClean="0"/>
              <a:t>建立文字特效</a:t>
            </a:r>
            <a:r>
              <a:rPr lang="en-US" altLang="zh-TW" smtClean="0"/>
              <a:t>DIV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smtClean="0"/>
          </a:p>
          <a:p>
            <a:endParaRPr lang="en-US" altLang="zh-TW"/>
          </a:p>
          <a:p>
            <a:endParaRPr lang="en-US" altLang="zh-TW" smtClean="0"/>
          </a:p>
          <a:p>
            <a:r>
              <a:rPr lang="zh-TW" altLang="en-US" smtClean="0"/>
              <a:t>建立</a:t>
            </a:r>
            <a:r>
              <a:rPr lang="en-US" altLang="zh-TW" smtClean="0"/>
              <a:t>CSS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49</a:t>
            </a:fld>
            <a:endParaRPr lang="zh-TW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13" y="1196752"/>
            <a:ext cx="9001000" cy="183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140968"/>
            <a:ext cx="6208044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92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234280"/>
            <a:ext cx="8229600" cy="1143000"/>
          </a:xfrm>
        </p:spPr>
        <p:txBody>
          <a:bodyPr/>
          <a:lstStyle/>
          <a:p>
            <a:r>
              <a:rPr lang="zh-TW" altLang="en-US"/>
              <a:t>預計完成版面設計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361459"/>
          </a:xfrm>
        </p:spPr>
        <p:txBody>
          <a:bodyPr/>
          <a:lstStyle/>
          <a:p>
            <a:r>
              <a:rPr lang="zh-TW" altLang="en-US" smtClean="0"/>
              <a:t>建立</a:t>
            </a:r>
            <a:r>
              <a:rPr lang="en-US" altLang="zh-TW" smtClean="0"/>
              <a:t>bootstrap</a:t>
            </a:r>
            <a:r>
              <a:rPr lang="zh-TW" altLang="en-US" smtClean="0"/>
              <a:t>網頁，版面三</a:t>
            </a:r>
            <a:endParaRPr lang="en-US" altLang="zh-TW" smtClean="0"/>
          </a:p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340768"/>
            <a:ext cx="5688632" cy="5545326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727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調整文字與按鈕特效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測試網址：</a:t>
            </a:r>
            <a:endParaRPr lang="en-US" altLang="zh-TW" smtClean="0"/>
          </a:p>
          <a:p>
            <a:pPr lvl="1"/>
            <a:r>
              <a:rPr lang="en-US" altLang="zh-TW">
                <a:hlinkClick r:id="rId2"/>
              </a:rPr>
              <a:t>https://daneden.github.io/animate.css</a:t>
            </a:r>
            <a:r>
              <a:rPr lang="en-US" altLang="zh-TW" smtClean="0">
                <a:hlinkClick r:id="rId2"/>
              </a:rPr>
              <a:t>/</a:t>
            </a:r>
            <a:endParaRPr lang="en-US" altLang="zh-TW" smtClean="0"/>
          </a:p>
          <a:p>
            <a:r>
              <a:rPr lang="zh-TW" altLang="en-US" smtClean="0"/>
              <a:t>選定特效功能，並設定特效指令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50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429000"/>
            <a:ext cx="792088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96202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162272"/>
            <a:ext cx="8229600" cy="1143000"/>
          </a:xfrm>
        </p:spPr>
        <p:txBody>
          <a:bodyPr/>
          <a:lstStyle/>
          <a:p>
            <a:r>
              <a:rPr lang="zh-TW" altLang="en-US" smtClean="0"/>
              <a:t>建</a:t>
            </a:r>
            <a:r>
              <a:rPr lang="zh-TW" altLang="en-US"/>
              <a:t>立</a:t>
            </a:r>
            <a:r>
              <a:rPr lang="en-US" altLang="zh-TW" smtClean="0"/>
              <a:t>Youtube</a:t>
            </a:r>
            <a:r>
              <a:rPr lang="zh-TW" altLang="en-US"/>
              <a:t>影片播放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616624"/>
          </a:xfrm>
        </p:spPr>
        <p:txBody>
          <a:bodyPr/>
          <a:lstStyle/>
          <a:p>
            <a:r>
              <a:rPr lang="zh-TW" altLang="en-US" smtClean="0"/>
              <a:t>另存為新頁面</a:t>
            </a:r>
            <a:endParaRPr lang="en-US" altLang="zh-TW" smtClean="0"/>
          </a:p>
          <a:p>
            <a:r>
              <a:rPr lang="zh-TW" altLang="en-US" smtClean="0"/>
              <a:t>貼上</a:t>
            </a:r>
            <a:r>
              <a:rPr lang="en-US" altLang="zh-TW" smtClean="0"/>
              <a:t>iframe</a:t>
            </a:r>
            <a:r>
              <a:rPr lang="zh-TW" altLang="en-US" smtClean="0"/>
              <a:t>內容：</a:t>
            </a:r>
            <a:endParaRPr lang="en-US" altLang="zh-TW" smtClean="0"/>
          </a:p>
          <a:p>
            <a:pPr lvl="1"/>
            <a:r>
              <a:rPr lang="en-US" altLang="zh-TW"/>
              <a:t>&lt;iframe src="https://www.youtube.com/embed/Ib_PBgn8hB0?controls=0&amp;showinfo=0&amp;rel=0&amp;autoplay=1&amp;loop=1&amp;mute=1&amp;playlist=Ib_PBgn8hB0" frameborder="0" allowfullscreen&gt;&lt;/iframe</a:t>
            </a:r>
            <a:r>
              <a:rPr lang="en-US" altLang="zh-TW" smtClean="0"/>
              <a:t>&gt;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51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3707904" y="1124744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smtClean="0"/>
              <a:t>File:index01.php&amp;&amp;website01.css</a:t>
            </a:r>
            <a:endParaRPr lang="zh-TW" altLang="en-US" sz="1400"/>
          </a:p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775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建立</a:t>
            </a:r>
            <a:r>
              <a:rPr lang="en-US" altLang="zh-TW"/>
              <a:t>Youtube</a:t>
            </a:r>
            <a:r>
              <a:rPr lang="zh-TW" altLang="en-US"/>
              <a:t>影片播放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設定新的</a:t>
            </a:r>
            <a:r>
              <a:rPr lang="en-US" altLang="zh-TW"/>
              <a:t>css</a:t>
            </a:r>
            <a:endParaRPr lang="zh-TW" altLang="en-US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52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412776"/>
            <a:ext cx="5660412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4802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練習六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自行設定一個主題，製作出動態影片播放頁面，一個為內存影片播放，二為</a:t>
            </a:r>
            <a:r>
              <a:rPr lang="en-US" altLang="zh-TW" smtClean="0"/>
              <a:t>Youtube</a:t>
            </a:r>
            <a:r>
              <a:rPr lang="zh-TW" altLang="en-US" smtClean="0"/>
              <a:t>影片播放，可同主題或不同主題。</a:t>
            </a:r>
            <a:endParaRPr lang="en-US" altLang="zh-TW" smtClean="0"/>
          </a:p>
          <a:p>
            <a:r>
              <a:rPr lang="zh-TW" altLang="en-US" smtClean="0"/>
              <a:t>自行設定說明標題出現的方式。</a:t>
            </a:r>
            <a:endParaRPr lang="en-US" altLang="zh-TW" smtClean="0"/>
          </a:p>
          <a:p>
            <a:r>
              <a:rPr lang="zh-TW" altLang="en-US" smtClean="0"/>
              <a:t>自行設定按鈕區塊出現</a:t>
            </a:r>
            <a:r>
              <a:rPr lang="zh-TW" altLang="en-US"/>
              <a:t>的方式。</a:t>
            </a:r>
            <a:endParaRPr lang="en-US" altLang="zh-TW"/>
          </a:p>
          <a:p>
            <a:endParaRPr lang="en-US" altLang="zh-TW" smtClean="0"/>
          </a:p>
          <a:p>
            <a:endParaRPr lang="en-US" altLang="zh-TW" smtClean="0"/>
          </a:p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08166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234280"/>
            <a:ext cx="8229600" cy="1143000"/>
          </a:xfrm>
        </p:spPr>
        <p:txBody>
          <a:bodyPr/>
          <a:lstStyle/>
          <a:p>
            <a:r>
              <a:rPr lang="zh-TW" altLang="en-US" smtClean="0"/>
              <a:t>實例建構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361459"/>
          </a:xfrm>
        </p:spPr>
        <p:txBody>
          <a:bodyPr/>
          <a:lstStyle/>
          <a:p>
            <a:r>
              <a:rPr lang="zh-TW" altLang="en-US" smtClean="0"/>
              <a:t>建立</a:t>
            </a:r>
            <a:r>
              <a:rPr lang="en-US" altLang="zh-TW" smtClean="0"/>
              <a:t>bootstrap</a:t>
            </a:r>
            <a:r>
              <a:rPr lang="zh-TW" altLang="en-US" smtClean="0"/>
              <a:t>網頁，版面</a:t>
            </a:r>
            <a:r>
              <a:rPr lang="zh-TW" altLang="en-US"/>
              <a:t>三</a:t>
            </a:r>
            <a:endParaRPr lang="en-US" altLang="zh-TW" smtClean="0"/>
          </a:p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340768"/>
            <a:ext cx="5688632" cy="554532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012160" y="692696"/>
            <a:ext cx="3024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smtClean="0"/>
              <a:t>File:main.php&amp;&amp;website01.css</a:t>
            </a:r>
            <a:endParaRPr lang="zh-TW" altLang="en-US" sz="1400"/>
          </a:p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26143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Jumbotron</a:t>
            </a:r>
            <a:r>
              <a:rPr lang="zh-TW" altLang="en-US" smtClean="0"/>
              <a:t>實作應用</a:t>
            </a:r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68760"/>
            <a:ext cx="8784976" cy="5400600"/>
          </a:xfr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72434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css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1196752"/>
            <a:ext cx="8457499" cy="4968552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09986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517"/>
            <a:ext cx="8229600" cy="1143000"/>
          </a:xfrm>
        </p:spPr>
        <p:txBody>
          <a:bodyPr/>
          <a:lstStyle/>
          <a:p>
            <a:r>
              <a:rPr lang="zh-TW" altLang="en-US"/>
              <a:t>實例建構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45435"/>
          </a:xfrm>
        </p:spPr>
        <p:txBody>
          <a:bodyPr/>
          <a:lstStyle/>
          <a:p>
            <a:r>
              <a:rPr lang="zh-TW" altLang="en-US"/>
              <a:t>建立</a:t>
            </a:r>
            <a:r>
              <a:rPr lang="en-US" altLang="zh-TW"/>
              <a:t>bootstrap</a:t>
            </a:r>
            <a:r>
              <a:rPr lang="zh-TW" altLang="en-US"/>
              <a:t>網頁，版面</a:t>
            </a:r>
            <a:r>
              <a:rPr lang="zh-TW" altLang="en-US" smtClean="0"/>
              <a:t>三</a:t>
            </a:r>
            <a:r>
              <a:rPr lang="en-US" altLang="zh-TW" smtClean="0"/>
              <a:t>-1</a:t>
            </a:r>
            <a:endParaRPr lang="en-US" altLang="zh-TW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57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628799"/>
            <a:ext cx="6948264" cy="464103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228184" y="980728"/>
            <a:ext cx="3024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smtClean="0"/>
              <a:t>File:main01.php&amp;&amp;website01.css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88625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版面三</a:t>
            </a:r>
            <a:r>
              <a:rPr lang="en-US" altLang="zh-TW"/>
              <a:t>-</a:t>
            </a:r>
            <a:r>
              <a:rPr lang="en-US" altLang="zh-TW" smtClean="0"/>
              <a:t>1</a:t>
            </a:r>
            <a:r>
              <a:rPr lang="zh-TW" altLang="en-US" smtClean="0"/>
              <a:t>，</a:t>
            </a:r>
            <a:r>
              <a:rPr lang="en-US" altLang="zh-TW" smtClean="0"/>
              <a:t>css</a:t>
            </a:r>
            <a:r>
              <a:rPr lang="zh-TW" altLang="en-US" smtClean="0"/>
              <a:t>設定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58</a:t>
            </a:fld>
            <a:endParaRPr lang="zh-TW" alt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12776"/>
            <a:ext cx="7820403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80396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9208" y="-387424"/>
            <a:ext cx="8229600" cy="1143000"/>
          </a:xfrm>
        </p:spPr>
        <p:txBody>
          <a:bodyPr/>
          <a:lstStyle/>
          <a:p>
            <a:r>
              <a:rPr lang="zh-TW" altLang="en-US"/>
              <a:t>版面三</a:t>
            </a:r>
            <a:r>
              <a:rPr lang="en-US" altLang="zh-TW"/>
              <a:t>-1</a:t>
            </a:r>
            <a:r>
              <a:rPr lang="zh-TW" altLang="en-US" smtClean="0"/>
              <a:t>，</a:t>
            </a:r>
            <a:r>
              <a:rPr lang="en-US" altLang="zh-TW" smtClean="0"/>
              <a:t>jquery</a:t>
            </a:r>
            <a:r>
              <a:rPr lang="zh-TW" altLang="en-US" smtClean="0"/>
              <a:t>程式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59</a:t>
            </a:fld>
            <a:endParaRPr lang="zh-TW" altLang="en-US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548680"/>
            <a:ext cx="8856984" cy="5616624"/>
          </a:xfrm>
        </p:spPr>
      </p:pic>
    </p:spTree>
    <p:extLst>
      <p:ext uri="{BB962C8B-B14F-4D97-AF65-F5344CB8AC3E}">
        <p14:creationId xmlns:p14="http://schemas.microsoft.com/office/powerpoint/2010/main" val="1677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234280"/>
            <a:ext cx="8229600" cy="1143000"/>
          </a:xfrm>
        </p:spPr>
        <p:txBody>
          <a:bodyPr/>
          <a:lstStyle/>
          <a:p>
            <a:r>
              <a:rPr lang="zh-TW" altLang="en-US"/>
              <a:t>預計完成版面設計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361459"/>
          </a:xfrm>
        </p:spPr>
        <p:txBody>
          <a:bodyPr/>
          <a:lstStyle/>
          <a:p>
            <a:r>
              <a:rPr lang="zh-TW" altLang="en-US" smtClean="0"/>
              <a:t>建立</a:t>
            </a:r>
            <a:r>
              <a:rPr lang="en-US" altLang="zh-TW" smtClean="0"/>
              <a:t>bootstrap</a:t>
            </a:r>
            <a:r>
              <a:rPr lang="zh-TW" altLang="en-US" smtClean="0"/>
              <a:t>網頁，版面三</a:t>
            </a:r>
            <a:r>
              <a:rPr lang="en-US" altLang="zh-TW" smtClean="0"/>
              <a:t>-1</a:t>
            </a:r>
          </a:p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64" y="1412776"/>
            <a:ext cx="8172400" cy="545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07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US" altLang="zh-TW" smtClean="0"/>
              <a:t>Card</a:t>
            </a:r>
            <a:r>
              <a:rPr lang="zh-TW" altLang="en-US" smtClean="0"/>
              <a:t>實作應用</a:t>
            </a:r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60</a:t>
            </a:fld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96" y="836712"/>
            <a:ext cx="9491784" cy="6048672"/>
          </a:xfrm>
        </p:spPr>
      </p:pic>
    </p:spTree>
    <p:extLst>
      <p:ext uri="{BB962C8B-B14F-4D97-AF65-F5344CB8AC3E}">
        <p14:creationId xmlns:p14="http://schemas.microsoft.com/office/powerpoint/2010/main" val="13978359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css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484784"/>
            <a:ext cx="5809524" cy="2238095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079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pagination</a:t>
            </a:r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62</a:t>
            </a:fld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340768"/>
            <a:ext cx="8810343" cy="5256584"/>
          </a:xfrm>
        </p:spPr>
      </p:pic>
    </p:spTree>
    <p:extLst>
      <p:ext uri="{BB962C8B-B14F-4D97-AF65-F5344CB8AC3E}">
        <p14:creationId xmlns:p14="http://schemas.microsoft.com/office/powerpoint/2010/main" val="32116038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Pagination css</a:t>
            </a:r>
            <a:r>
              <a:rPr lang="zh-TW" altLang="en-US" smtClean="0"/>
              <a:t>設定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628800"/>
            <a:ext cx="5720245" cy="2308170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27920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US" altLang="zh-TW" smtClean="0"/>
              <a:t>Col-xl-3</a:t>
            </a:r>
            <a:r>
              <a:rPr lang="zh-TW" altLang="en-US" smtClean="0"/>
              <a:t>品牌精選</a:t>
            </a:r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64</a:t>
            </a:fld>
            <a:endParaRPr lang="zh-TW" alt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80728"/>
            <a:ext cx="8813894" cy="5688632"/>
          </a:xfrm>
        </p:spPr>
      </p:pic>
    </p:spTree>
    <p:extLst>
      <p:ext uri="{BB962C8B-B14F-4D97-AF65-F5344CB8AC3E}">
        <p14:creationId xmlns:p14="http://schemas.microsoft.com/office/powerpoint/2010/main" val="273518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css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628800"/>
            <a:ext cx="6123810" cy="2742857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060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Font Awesome </a:t>
            </a:r>
            <a:r>
              <a:rPr lang="zh-TW" altLang="en-US" smtClean="0"/>
              <a:t>字型圖示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mtClean="0"/>
              <a:t>於</a:t>
            </a:r>
            <a:r>
              <a:rPr lang="en-US" altLang="zh-TW" smtClean="0"/>
              <a:t>&lt;head&gt;</a:t>
            </a:r>
            <a:r>
              <a:rPr lang="zh-TW" altLang="en-US" smtClean="0"/>
              <a:t>內加入</a:t>
            </a:r>
            <a:endParaRPr lang="en-US" altLang="zh-TW" smtClean="0"/>
          </a:p>
          <a:p>
            <a:r>
              <a:rPr lang="en-US" altLang="zh-TW" sz="2400"/>
              <a:t>&lt;link rel="stylesheet" href="https://use.fontawesome.com/releases/v5.8.1/css/all.css" integrity="sha384-50oBUHEmvpQ+1lW4y57PTFmhCaXp0ML5d60M1M7uH2+nqUivzIebhndOJK28anvf" crossorigin="anonymous"&gt;</a:t>
            </a:r>
          </a:p>
          <a:p>
            <a:endParaRPr lang="en-US" altLang="zh-TW" sz="2400" smtClean="0"/>
          </a:p>
          <a:p>
            <a:r>
              <a:rPr lang="en-US" altLang="zh-TW" sz="2400" smtClean="0"/>
              <a:t>Font Awesome </a:t>
            </a:r>
            <a:r>
              <a:rPr lang="zh-TW" altLang="en-US" sz="2400" smtClean="0"/>
              <a:t>字型圖示查詢網址：</a:t>
            </a:r>
            <a:endParaRPr lang="en-US" altLang="zh-TW" sz="2400" smtClean="0"/>
          </a:p>
          <a:p>
            <a:r>
              <a:rPr lang="en-US" altLang="zh-TW" sz="2400" smtClean="0"/>
              <a:t>http://fontawesome.io/icons/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F3F6-D1A5-4555-8C4A-15F2C1C0AE07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04653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306288"/>
            <a:ext cx="8229600" cy="1143000"/>
          </a:xfrm>
        </p:spPr>
        <p:txBody>
          <a:bodyPr/>
          <a:lstStyle/>
          <a:p>
            <a:r>
              <a:rPr lang="en-US" altLang="zh-TW" smtClean="0"/>
              <a:t>Font Awesome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756" y="692696"/>
            <a:ext cx="9408276" cy="6048672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73077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css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60" y="1600200"/>
            <a:ext cx="8204279" cy="4525963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41303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Font Awesome </a:t>
            </a:r>
            <a:r>
              <a:rPr lang="zh-TW" altLang="en-US" smtClean="0"/>
              <a:t>字型圖示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網頁</a:t>
            </a:r>
            <a:r>
              <a:rPr lang="zh-TW" altLang="en-US"/>
              <a:t>中</a:t>
            </a:r>
            <a:r>
              <a:rPr lang="zh-TW" altLang="en-US" smtClean="0"/>
              <a:t>加入</a:t>
            </a:r>
            <a:r>
              <a:rPr lang="en-US" altLang="zh-TW" smtClean="0"/>
              <a:t>ICON</a:t>
            </a:r>
            <a:r>
              <a:rPr lang="zh-TW" altLang="en-US"/>
              <a:t>的</a:t>
            </a:r>
            <a:r>
              <a:rPr lang="zh-TW" altLang="en-US" smtClean="0"/>
              <a:t>圖示：</a:t>
            </a:r>
            <a:endParaRPr lang="en-US" altLang="zh-TW" smtClean="0"/>
          </a:p>
          <a:p>
            <a:r>
              <a:rPr lang="zh-TW" altLang="en-US" smtClean="0"/>
              <a:t>可增加</a:t>
            </a:r>
            <a:r>
              <a:rPr lang="zh-TW" altLang="en-US"/>
              <a:t>網站的</a:t>
            </a:r>
            <a:r>
              <a:rPr lang="zh-TW" altLang="en-US" smtClean="0"/>
              <a:t>美觀</a:t>
            </a:r>
            <a:endParaRPr lang="en-US" altLang="zh-TW" smtClean="0"/>
          </a:p>
          <a:p>
            <a:r>
              <a:rPr lang="zh-TW" altLang="en-US" smtClean="0"/>
              <a:t>可讓使用者好</a:t>
            </a:r>
            <a:r>
              <a:rPr lang="zh-TW" altLang="en-US"/>
              <a:t>辨識該按鈕的內容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41" y="3933056"/>
            <a:ext cx="9144000" cy="2013575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F3F6-D1A5-4555-8C4A-15F2C1C0AE07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1209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/>
              <a:t>RWD</a:t>
            </a:r>
            <a:r>
              <a:rPr lang="zh-TW" altLang="en-US"/>
              <a:t>響應式網頁</a:t>
            </a:r>
            <a:r>
              <a:rPr lang="zh-TW" altLang="en-US" smtClean="0"/>
              <a:t>簡介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/>
              <a:t>響應式網站設計</a:t>
            </a:r>
            <a:r>
              <a:rPr lang="en-US" altLang="zh-TW"/>
              <a:t>(Responsive Web design</a:t>
            </a:r>
            <a:r>
              <a:rPr lang="en-US" altLang="zh-TW" smtClean="0"/>
              <a:t>)</a:t>
            </a:r>
          </a:p>
          <a:p>
            <a:r>
              <a:rPr lang="zh-TW" altLang="en-US" smtClean="0"/>
              <a:t>過去網頁開發都是以個人電腦與筆記型電腦為平台，近年來由於行動通訊的快速發展，小型的智慧型手機及平板，會造成網頁觀看的失真。</a:t>
            </a:r>
            <a:endParaRPr lang="en-US" altLang="zh-TW" smtClean="0"/>
          </a:p>
          <a:p>
            <a:r>
              <a:rPr lang="en-US" altLang="zh-TW" smtClean="0"/>
              <a:t>RWD</a:t>
            </a:r>
            <a:r>
              <a:rPr lang="zh-TW" altLang="en-US" smtClean="0"/>
              <a:t>的網頁設計</a:t>
            </a:r>
            <a:r>
              <a:rPr lang="zh-TW" altLang="en-US"/>
              <a:t>與</a:t>
            </a:r>
            <a:r>
              <a:rPr lang="zh-TW" altLang="en-US" smtClean="0"/>
              <a:t>開發是針對用戶的設備</a:t>
            </a:r>
            <a:r>
              <a:rPr lang="zh-TW" altLang="en-US"/>
              <a:t>環境</a:t>
            </a:r>
            <a:r>
              <a:rPr lang="en-US" altLang="zh-TW"/>
              <a:t>(</a:t>
            </a:r>
            <a:r>
              <a:rPr lang="zh-TW" altLang="en-US"/>
              <a:t>系統平台</a:t>
            </a:r>
            <a:r>
              <a:rPr lang="zh-TW" altLang="en-US" smtClean="0"/>
              <a:t>、螢幕尺寸、螢幕方向等</a:t>
            </a:r>
            <a:r>
              <a:rPr lang="en-US" altLang="zh-TW"/>
              <a:t>)</a:t>
            </a:r>
            <a:r>
              <a:rPr lang="zh-TW" altLang="en-US"/>
              <a:t>進行</a:t>
            </a:r>
            <a:r>
              <a:rPr lang="zh-TW" altLang="en-US" smtClean="0"/>
              <a:t>相應的</a:t>
            </a:r>
            <a:r>
              <a:rPr lang="zh-TW" altLang="en-US"/>
              <a:t>響應和調整</a:t>
            </a:r>
            <a:r>
              <a:rPr lang="zh-TW" altLang="en-US" smtClean="0"/>
              <a:t>。</a:t>
            </a:r>
            <a:endParaRPr lang="en-US" altLang="zh-TW" smtClean="0"/>
          </a:p>
          <a:p>
            <a:r>
              <a:rPr lang="zh-TW" altLang="en-US" smtClean="0"/>
              <a:t>響應式網頁設計為將網站開發在多種的用戶端來自動調整執行，而非為每種用戶端設備，都做</a:t>
            </a:r>
            <a:r>
              <a:rPr lang="zh-TW" altLang="en-US"/>
              <a:t>一個特定的版本</a:t>
            </a:r>
            <a:r>
              <a:rPr lang="zh-TW" altLang="en-US" smtClean="0"/>
              <a:t>。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43870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Font Awesome </a:t>
            </a:r>
            <a:r>
              <a:rPr lang="zh-TW" altLang="en-US" smtClean="0"/>
              <a:t>字型圖示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zh-TW" altLang="en-US"/>
              <a:t> </a:t>
            </a:r>
            <a:r>
              <a:rPr lang="en-US" altLang="zh-TW" b="1"/>
              <a:t>Font Awesome </a:t>
            </a:r>
            <a:r>
              <a:rPr lang="zh-TW" altLang="en-US" b="1" smtClean="0"/>
              <a:t>將</a:t>
            </a:r>
            <a:r>
              <a:rPr lang="zh-TW" altLang="en-US" smtClean="0"/>
              <a:t>圖示</a:t>
            </a:r>
            <a:r>
              <a:rPr lang="en-US" altLang="zh-TW"/>
              <a:t>ICON</a:t>
            </a:r>
            <a:r>
              <a:rPr lang="zh-TW" altLang="en-US"/>
              <a:t>都製作成文字的字型 </a:t>
            </a:r>
            <a:r>
              <a:rPr lang="en-US" altLang="zh-TW"/>
              <a:t>(Fonts)</a:t>
            </a:r>
            <a:r>
              <a:rPr lang="zh-TW" altLang="en-US"/>
              <a:t>，然後再透過</a:t>
            </a:r>
            <a:r>
              <a:rPr lang="en-US" altLang="zh-TW"/>
              <a:t>CSS</a:t>
            </a:r>
            <a:r>
              <a:rPr lang="zh-TW" altLang="en-US"/>
              <a:t>的技術去呼叫圖示</a:t>
            </a:r>
            <a:r>
              <a:rPr lang="en-US" altLang="zh-TW"/>
              <a:t>ICON</a:t>
            </a:r>
            <a:r>
              <a:rPr lang="zh-TW" altLang="en-US" smtClean="0"/>
              <a:t>出來</a:t>
            </a:r>
            <a:endParaRPr lang="en-US" altLang="zh-TW" smtClean="0"/>
          </a:p>
          <a:p>
            <a:pPr fontAlgn="base"/>
            <a:r>
              <a:rPr lang="zh-TW" altLang="en-US" smtClean="0"/>
              <a:t>優點</a:t>
            </a:r>
            <a:r>
              <a:rPr lang="zh-TW" altLang="en-US"/>
              <a:t>：</a:t>
            </a:r>
          </a:p>
          <a:p>
            <a:pPr fontAlgn="base"/>
            <a:r>
              <a:rPr lang="zh-TW" altLang="en-US" smtClean="0"/>
              <a:t>向量圖示</a:t>
            </a:r>
            <a:r>
              <a:rPr lang="zh-TW" altLang="en-US"/>
              <a:t>放大、縮小</a:t>
            </a:r>
            <a:r>
              <a:rPr lang="zh-TW" altLang="en-US" smtClean="0"/>
              <a:t>不會失真</a:t>
            </a:r>
            <a:endParaRPr lang="zh-TW" altLang="en-US"/>
          </a:p>
          <a:p>
            <a:pPr fontAlgn="base"/>
            <a:r>
              <a:rPr lang="zh-TW" altLang="en-US"/>
              <a:t>呼叫使用相當簡單，可</a:t>
            </a:r>
            <a:r>
              <a:rPr lang="zh-TW" altLang="en-US" smtClean="0"/>
              <a:t>變化</a:t>
            </a:r>
            <a:r>
              <a:rPr lang="zh-TW" altLang="en-US"/>
              <a:t>多種模式</a:t>
            </a:r>
          </a:p>
          <a:p>
            <a:pPr fontAlgn="base"/>
            <a:r>
              <a:rPr lang="zh-TW" altLang="en-US"/>
              <a:t>一個字型卻擁有超過</a:t>
            </a:r>
            <a:r>
              <a:rPr lang="en-US" altLang="zh-TW"/>
              <a:t>400</a:t>
            </a:r>
            <a:r>
              <a:rPr lang="zh-TW" altLang="en-US"/>
              <a:t>個圖示</a:t>
            </a:r>
            <a:r>
              <a:rPr lang="en-US" altLang="zh-TW"/>
              <a:t>ICON</a:t>
            </a:r>
          </a:p>
          <a:p>
            <a:pPr fontAlgn="base"/>
            <a:r>
              <a:rPr lang="zh-TW" altLang="en-US"/>
              <a:t>免費使用，不必擔心版權問題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F3F6-D1A5-4555-8C4A-15F2C1C0AE07}" type="slidenum">
              <a:rPr lang="zh-TW" altLang="en-US" smtClean="0"/>
              <a:t>70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755576" y="6076525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smtClean="0"/>
              <a:t>File:test008.html</a:t>
            </a:r>
            <a:endParaRPr lang="zh-TW" altLang="en-US" sz="1400"/>
          </a:p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93022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Font Awesome </a:t>
            </a:r>
            <a:r>
              <a:rPr lang="zh-TW" altLang="en-US" smtClean="0"/>
              <a:t>字型圖示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256584"/>
          </a:xfrm>
        </p:spPr>
        <p:txBody>
          <a:bodyPr/>
          <a:lstStyle/>
          <a:p>
            <a:r>
              <a:rPr lang="zh-TW" altLang="en-US" smtClean="0"/>
              <a:t>在</a:t>
            </a:r>
            <a:r>
              <a:rPr lang="en-US" altLang="zh-TW" smtClean="0"/>
              <a:t>&lt;body&gt;</a:t>
            </a:r>
            <a:r>
              <a:rPr lang="zh-TW" altLang="en-US" smtClean="0"/>
              <a:t>直接引用</a:t>
            </a:r>
            <a:endParaRPr lang="en-US" altLang="zh-TW" smtClean="0"/>
          </a:p>
          <a:p>
            <a:r>
              <a:rPr lang="it-IT" altLang="zh-TW" smtClean="0"/>
              <a:t>&lt;</a:t>
            </a:r>
            <a:r>
              <a:rPr lang="it-IT" altLang="zh-TW"/>
              <a:t>p&gt;&lt;i class="</a:t>
            </a:r>
            <a:r>
              <a:rPr lang="it-IT" altLang="zh-TW" smtClean="0"/>
              <a:t>far fa-hand-point-right </a:t>
            </a:r>
            <a:r>
              <a:rPr lang="it-IT" altLang="zh-TW"/>
              <a:t>fa-lg"&gt;&lt;/</a:t>
            </a:r>
            <a:r>
              <a:rPr lang="it-IT" altLang="zh-TW" smtClean="0"/>
              <a:t>i&gt;far </a:t>
            </a:r>
            <a:r>
              <a:rPr lang="it-IT" altLang="zh-TW"/>
              <a:t>fa-hand-point-right fa-lg&lt;/p</a:t>
            </a:r>
            <a:r>
              <a:rPr lang="it-IT" altLang="zh-TW" smtClean="0"/>
              <a:t>&gt;</a:t>
            </a:r>
          </a:p>
          <a:p>
            <a:r>
              <a:rPr lang="it-IT" altLang="zh-TW" smtClean="0"/>
              <a:t>far </a:t>
            </a:r>
            <a:r>
              <a:rPr lang="it-IT" altLang="zh-TW"/>
              <a:t>fa-hand-point-right </a:t>
            </a:r>
            <a:r>
              <a:rPr lang="zh-TW" altLang="en-US" smtClean="0"/>
              <a:t>：選擇圖示</a:t>
            </a:r>
            <a:endParaRPr lang="en-US" altLang="zh-TW" smtClean="0"/>
          </a:p>
          <a:p>
            <a:r>
              <a:rPr lang="zh-TW" altLang="en-US" smtClean="0"/>
              <a:t>選擇大小</a:t>
            </a:r>
            <a:endParaRPr lang="it-IT" altLang="zh-TW" smtClean="0"/>
          </a:p>
          <a:p>
            <a:pPr latinLnBrk="1"/>
            <a:r>
              <a:rPr lang="en-US" altLang="zh-TW" b="1" smtClean="0"/>
              <a:t>fa-lg</a:t>
            </a:r>
            <a:r>
              <a:rPr lang="zh-TW" altLang="en-US"/>
              <a:t>：放大 </a:t>
            </a:r>
            <a:r>
              <a:rPr lang="en-US" altLang="zh-TW"/>
              <a:t>33%</a:t>
            </a:r>
          </a:p>
          <a:p>
            <a:pPr latinLnBrk="1"/>
            <a:r>
              <a:rPr lang="en-US" altLang="zh-TW" b="1" smtClean="0"/>
              <a:t>fa-2x~5X</a:t>
            </a:r>
            <a:r>
              <a:rPr lang="zh-TW" altLang="en-US" smtClean="0"/>
              <a:t>：</a:t>
            </a:r>
            <a:r>
              <a:rPr lang="zh-TW" altLang="en-US"/>
              <a:t>放大為兩</a:t>
            </a:r>
            <a:r>
              <a:rPr lang="zh-TW" altLang="en-US" smtClean="0"/>
              <a:t>倍到</a:t>
            </a:r>
            <a:r>
              <a:rPr lang="en-US" altLang="zh-TW" smtClean="0"/>
              <a:t>5x</a:t>
            </a:r>
            <a:endParaRPr lang="zh-TW" altLang="en-US"/>
          </a:p>
          <a:p>
            <a:r>
              <a:rPr lang="zh-TW" altLang="en-US" smtClean="0"/>
              <a:t>大小即會受所設定字型</a:t>
            </a:r>
            <a:r>
              <a:rPr lang="en-US" altLang="zh-TW" smtClean="0"/>
              <a:t>h1</a:t>
            </a:r>
            <a:r>
              <a:rPr lang="zh-TW" altLang="en-US" smtClean="0"/>
              <a:t>參數所影響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F3F6-D1A5-4555-8C4A-15F2C1C0AE07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27917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8640960" cy="6264696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40503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F3F6-D1A5-4555-8C4A-15F2C1C0AE07}" type="slidenum">
              <a:rPr lang="zh-TW" altLang="en-US" smtClean="0"/>
              <a:t>73</a:t>
            </a:fld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16632"/>
            <a:ext cx="6109592" cy="6624736"/>
          </a:xfrm>
        </p:spPr>
      </p:pic>
    </p:spTree>
    <p:extLst>
      <p:ext uri="{BB962C8B-B14F-4D97-AF65-F5344CB8AC3E}">
        <p14:creationId xmlns:p14="http://schemas.microsoft.com/office/powerpoint/2010/main" val="3575187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Font Awesome </a:t>
            </a:r>
            <a:r>
              <a:rPr lang="zh-TW" altLang="en-US"/>
              <a:t>字型圖示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256584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smtClean="0"/>
              <a:t>圖示旋轉：</a:t>
            </a:r>
            <a:endParaRPr lang="en-US" altLang="zh-TW" smtClean="0"/>
          </a:p>
          <a:p>
            <a:r>
              <a:rPr lang="en-US" altLang="zh-TW" smtClean="0"/>
              <a:t>&lt;</a:t>
            </a:r>
            <a:r>
              <a:rPr lang="en-US" altLang="zh-TW"/>
              <a:t>p&gt;&lt;i class="</a:t>
            </a:r>
            <a:r>
              <a:rPr lang="en-US" altLang="zh-TW" smtClean="0"/>
              <a:t>far </a:t>
            </a:r>
            <a:r>
              <a:rPr lang="it-IT" altLang="zh-TW"/>
              <a:t>fa-hand-point-right</a:t>
            </a:r>
            <a:r>
              <a:rPr lang="en-US" altLang="zh-TW" smtClean="0"/>
              <a:t> </a:t>
            </a:r>
            <a:r>
              <a:rPr lang="en-US" altLang="zh-TW"/>
              <a:t>fa-5x fa-rotate-90"&gt;&lt;/</a:t>
            </a:r>
            <a:r>
              <a:rPr lang="en-US" altLang="zh-TW" smtClean="0"/>
              <a:t>i&gt;fa-hand-point-right </a:t>
            </a:r>
            <a:r>
              <a:rPr lang="en-US" altLang="zh-TW"/>
              <a:t>fa-5x </a:t>
            </a:r>
            <a:r>
              <a:rPr lang="en-US" altLang="zh-TW">
                <a:solidFill>
                  <a:srgbClr val="FF0000"/>
                </a:solidFill>
              </a:rPr>
              <a:t>fa-rotate-90</a:t>
            </a:r>
            <a:r>
              <a:rPr lang="en-US" altLang="zh-TW"/>
              <a:t>&lt;/p</a:t>
            </a:r>
            <a:r>
              <a:rPr lang="en-US" altLang="zh-TW" smtClean="0"/>
              <a:t>&gt;</a:t>
            </a:r>
          </a:p>
          <a:p>
            <a:r>
              <a:rPr lang="zh-TW" altLang="en-US" smtClean="0"/>
              <a:t>圖示</a:t>
            </a:r>
            <a:r>
              <a:rPr lang="zh-TW" altLang="en-US"/>
              <a:t>水平翻轉</a:t>
            </a:r>
            <a:r>
              <a:rPr lang="zh-TW" altLang="en-US" smtClean="0"/>
              <a:t>：</a:t>
            </a:r>
            <a:endParaRPr lang="en-US" altLang="zh-TW"/>
          </a:p>
          <a:p>
            <a:r>
              <a:rPr lang="en-US" altLang="zh-TW" smtClean="0"/>
              <a:t>&lt;</a:t>
            </a:r>
            <a:r>
              <a:rPr lang="en-US" altLang="zh-TW"/>
              <a:t>p&gt;&lt;i class="</a:t>
            </a:r>
            <a:r>
              <a:rPr lang="en-US" altLang="zh-TW" smtClean="0"/>
              <a:t>far fa-hand-point-right </a:t>
            </a:r>
            <a:r>
              <a:rPr lang="en-US" altLang="zh-TW"/>
              <a:t>fa-5x fa-flip-horizontal"&gt;&lt;/</a:t>
            </a:r>
            <a:r>
              <a:rPr lang="en-US" altLang="zh-TW" smtClean="0"/>
              <a:t>i&gt;fa-hand-point-right </a:t>
            </a:r>
            <a:r>
              <a:rPr lang="en-US" altLang="zh-TW"/>
              <a:t>fa-5x </a:t>
            </a:r>
            <a:r>
              <a:rPr lang="en-US" altLang="zh-TW">
                <a:solidFill>
                  <a:srgbClr val="FF0000"/>
                </a:solidFill>
              </a:rPr>
              <a:t>fa-flip-horizontal</a:t>
            </a:r>
            <a:r>
              <a:rPr lang="en-US" altLang="zh-TW"/>
              <a:t>&lt;/p&gt;</a:t>
            </a:r>
          </a:p>
          <a:p>
            <a:r>
              <a:rPr lang="zh-TW" altLang="en-US" smtClean="0"/>
              <a:t>圖示</a:t>
            </a:r>
            <a:r>
              <a:rPr lang="zh-TW" altLang="en-US"/>
              <a:t>垂直翻轉</a:t>
            </a:r>
            <a:r>
              <a:rPr lang="zh-TW" altLang="en-US" smtClean="0"/>
              <a:t>：</a:t>
            </a:r>
            <a:endParaRPr lang="en-US" altLang="zh-TW"/>
          </a:p>
          <a:p>
            <a:r>
              <a:rPr lang="en-US" altLang="zh-TW" smtClean="0"/>
              <a:t>&lt;</a:t>
            </a:r>
            <a:r>
              <a:rPr lang="en-US" altLang="zh-TW"/>
              <a:t>p&gt;&lt;i class="</a:t>
            </a:r>
            <a:r>
              <a:rPr lang="en-US" altLang="zh-TW" smtClean="0"/>
              <a:t>far fa-hand-point-right </a:t>
            </a:r>
            <a:r>
              <a:rPr lang="en-US" altLang="zh-TW"/>
              <a:t>fa-5x fa-flip-vertical"&gt;&lt;/</a:t>
            </a:r>
            <a:r>
              <a:rPr lang="en-US" altLang="zh-TW" smtClean="0"/>
              <a:t>i&gt;fa-hand-point-right </a:t>
            </a:r>
            <a:r>
              <a:rPr lang="en-US" altLang="zh-TW"/>
              <a:t>fa-5x fa-flip-vertical&lt;/p</a:t>
            </a:r>
            <a:r>
              <a:rPr lang="en-US" altLang="zh-TW" smtClean="0"/>
              <a:t>&gt; 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F3F6-D1A5-4555-8C4A-15F2C1C0AE07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73759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Font Awesome </a:t>
            </a:r>
            <a:r>
              <a:rPr lang="zh-TW" altLang="en-US"/>
              <a:t>字型圖示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TW" altLang="en-US" smtClean="0"/>
              <a:t>顏色設定：</a:t>
            </a:r>
            <a:endParaRPr lang="it-IT" altLang="zh-TW" smtClean="0"/>
          </a:p>
          <a:p>
            <a:r>
              <a:rPr lang="it-IT" altLang="zh-TW" smtClean="0"/>
              <a:t>&lt;</a:t>
            </a:r>
            <a:r>
              <a:rPr lang="it-IT" altLang="zh-TW"/>
              <a:t>p&gt;&lt;i class="</a:t>
            </a:r>
            <a:r>
              <a:rPr lang="it-IT" altLang="zh-TW" smtClean="0"/>
              <a:t>far fa-hand-point-right </a:t>
            </a:r>
            <a:r>
              <a:rPr lang="it-IT" altLang="zh-TW"/>
              <a:t>fa-5x" style="</a:t>
            </a:r>
            <a:r>
              <a:rPr lang="it-IT" altLang="zh-TW" smtClean="0"/>
              <a:t>color:red"&gt;&lt;/i&gt;fa-hand-point-right </a:t>
            </a:r>
            <a:r>
              <a:rPr lang="it-IT" altLang="zh-TW"/>
              <a:t>fa-5x&lt;/p</a:t>
            </a:r>
            <a:r>
              <a:rPr lang="it-IT" altLang="zh-TW" smtClean="0"/>
              <a:t>&gt;</a:t>
            </a:r>
          </a:p>
          <a:p>
            <a:r>
              <a:rPr lang="zh-TW" altLang="en-US" smtClean="0"/>
              <a:t>動態旋轉設定：</a:t>
            </a:r>
            <a:endParaRPr lang="it-IT" altLang="zh-TW" smtClean="0"/>
          </a:p>
          <a:p>
            <a:r>
              <a:rPr lang="it-IT" altLang="zh-TW"/>
              <a:t>&lt;p&gt;&lt;i class="</a:t>
            </a:r>
            <a:r>
              <a:rPr lang="it-IT" altLang="zh-TW" smtClean="0"/>
              <a:t>fas fa-spinner </a:t>
            </a:r>
            <a:r>
              <a:rPr lang="it-IT" altLang="zh-TW"/>
              <a:t>fa-spin fa-5x fa-fw"&gt;&lt;/i&gt;Londing....&lt;/p</a:t>
            </a:r>
            <a:r>
              <a:rPr lang="it-IT" altLang="zh-TW" smtClean="0"/>
              <a:t>&gt;</a:t>
            </a:r>
          </a:p>
          <a:p>
            <a:r>
              <a:rPr lang="it-IT" altLang="zh-TW"/>
              <a:t>&lt;p&gt;&lt;i class="</a:t>
            </a:r>
            <a:r>
              <a:rPr lang="it-IT" altLang="zh-TW" smtClean="0"/>
              <a:t>fas fa-sync-alt fa-pulse </a:t>
            </a:r>
            <a:r>
              <a:rPr lang="it-IT" altLang="zh-TW"/>
              <a:t>fa-5x fa-fw"&gt;&lt;/i&gt;Londing....&lt;/p&gt;</a:t>
            </a:r>
          </a:p>
          <a:p>
            <a:r>
              <a:rPr lang="it-IT" altLang="zh-TW" smtClean="0"/>
              <a:t>.fa-spin:</a:t>
            </a:r>
            <a:r>
              <a:rPr lang="zh-TW" altLang="en-US" smtClean="0"/>
              <a:t>以線性的方式旋轉</a:t>
            </a:r>
            <a:endParaRPr lang="en-US" altLang="zh-TW" smtClean="0"/>
          </a:p>
          <a:p>
            <a:r>
              <a:rPr lang="en-US" altLang="zh-TW" smtClean="0"/>
              <a:t>.fa-pulse:</a:t>
            </a:r>
            <a:r>
              <a:rPr lang="zh-TW" altLang="en-US" smtClean="0"/>
              <a:t>以階段方式旋轉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F3F6-D1A5-4555-8C4A-15F2C1C0AE07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78824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7" y="116631"/>
            <a:ext cx="6408713" cy="6661615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02298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練習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選出自己喜歡</a:t>
            </a:r>
            <a:r>
              <a:rPr lang="en-US" altLang="zh-TW" smtClean="0"/>
              <a:t>Font </a:t>
            </a:r>
            <a:r>
              <a:rPr lang="en-US" altLang="zh-TW"/>
              <a:t>Awesome </a:t>
            </a:r>
            <a:r>
              <a:rPr lang="zh-TW" altLang="en-US"/>
              <a:t>字型</a:t>
            </a:r>
            <a:r>
              <a:rPr lang="zh-TW" altLang="en-US" smtClean="0"/>
              <a:t>圖示，每項要求</a:t>
            </a:r>
            <a:r>
              <a:rPr lang="en-US" altLang="zh-TW" smtClean="0"/>
              <a:t>2</a:t>
            </a:r>
            <a:r>
              <a:rPr lang="zh-TW" altLang="en-US" smtClean="0"/>
              <a:t>個圖示。</a:t>
            </a:r>
            <a:endParaRPr lang="en-US" altLang="zh-TW" smtClean="0"/>
          </a:p>
          <a:p>
            <a:r>
              <a:rPr lang="zh-TW" altLang="en-US" smtClean="0"/>
              <a:t>由小到大排列</a:t>
            </a:r>
            <a:r>
              <a:rPr lang="en-US" altLang="zh-TW" smtClean="0"/>
              <a:t>1X~5X</a:t>
            </a:r>
            <a:r>
              <a:rPr lang="zh-TW" altLang="en-US" smtClean="0"/>
              <a:t>，同時設定一個</a:t>
            </a:r>
            <a:r>
              <a:rPr lang="en-US" altLang="zh-TW" smtClean="0"/>
              <a:t>h1</a:t>
            </a:r>
            <a:r>
              <a:rPr lang="zh-TW" altLang="en-US" smtClean="0"/>
              <a:t>。</a:t>
            </a:r>
            <a:endParaRPr lang="en-US" altLang="zh-TW" smtClean="0"/>
          </a:p>
          <a:p>
            <a:r>
              <a:rPr lang="zh-TW" altLang="en-US" smtClean="0"/>
              <a:t>設定旋轉，</a:t>
            </a:r>
            <a:r>
              <a:rPr lang="en-US" altLang="zh-TW" smtClean="0"/>
              <a:t>90</a:t>
            </a:r>
            <a:r>
              <a:rPr lang="zh-TW" altLang="en-US" smtClean="0"/>
              <a:t>、</a:t>
            </a:r>
            <a:r>
              <a:rPr lang="en-US" altLang="zh-TW" smtClean="0"/>
              <a:t>180</a:t>
            </a:r>
            <a:r>
              <a:rPr lang="zh-TW" altLang="en-US" smtClean="0"/>
              <a:t>、</a:t>
            </a:r>
            <a:r>
              <a:rPr lang="en-US" altLang="zh-TW" smtClean="0"/>
              <a:t>270</a:t>
            </a:r>
            <a:r>
              <a:rPr lang="zh-TW" altLang="en-US" smtClean="0"/>
              <a:t>、</a:t>
            </a:r>
            <a:r>
              <a:rPr lang="en-US" altLang="zh-TW" smtClean="0"/>
              <a:t>horizontal</a:t>
            </a:r>
            <a:r>
              <a:rPr lang="zh-TW" altLang="en-US" smtClean="0"/>
              <a:t>、</a:t>
            </a:r>
            <a:r>
              <a:rPr lang="en-US" altLang="zh-TW" smtClean="0"/>
              <a:t>vertical</a:t>
            </a:r>
          </a:p>
          <a:p>
            <a:r>
              <a:rPr lang="zh-TW" altLang="en-US" smtClean="0"/>
              <a:t>設定不同</a:t>
            </a:r>
            <a:r>
              <a:rPr lang="zh-TW" altLang="en-US"/>
              <a:t>顏色</a:t>
            </a:r>
            <a:r>
              <a:rPr lang="zh-TW" altLang="en-US" smtClean="0"/>
              <a:t>，與動態</a:t>
            </a:r>
            <a:r>
              <a:rPr lang="zh-TW" altLang="en-US"/>
              <a:t>旋轉</a:t>
            </a:r>
            <a:r>
              <a:rPr lang="zh-TW" altLang="en-US" smtClean="0"/>
              <a:t>設定。</a:t>
            </a:r>
            <a:endParaRPr lang="en-US" altLang="zh-TW" smtClean="0"/>
          </a:p>
          <a:p>
            <a:endParaRPr lang="en-US" altLang="zh-TW" smtClean="0"/>
          </a:p>
          <a:p>
            <a:endParaRPr lang="en-US" altLang="zh-TW" smtClean="0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F3F6-D1A5-4555-8C4A-15F2C1C0AE07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22173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/>
          <a:lstStyle/>
          <a:p>
            <a:r>
              <a:rPr lang="en-US" altLang="zh-TW" smtClean="0"/>
              <a:t>Form</a:t>
            </a:r>
            <a:r>
              <a:rPr lang="zh-TW" altLang="en-US" smtClean="0"/>
              <a:t>表單實作應用</a:t>
            </a:r>
            <a:r>
              <a:rPr lang="en-US" altLang="zh-TW" smtClean="0"/>
              <a:t>(</a:t>
            </a:r>
            <a:r>
              <a:rPr lang="zh-TW" altLang="en-US" smtClean="0"/>
              <a:t>連絡我們</a:t>
            </a:r>
            <a:r>
              <a:rPr lang="en-US" altLang="zh-TW" smtClean="0"/>
              <a:t>)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78</a:t>
            </a:fld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764704"/>
            <a:ext cx="8877014" cy="5904656"/>
          </a:xfrm>
        </p:spPr>
      </p:pic>
    </p:spTree>
    <p:extLst>
      <p:ext uri="{BB962C8B-B14F-4D97-AF65-F5344CB8AC3E}">
        <p14:creationId xmlns:p14="http://schemas.microsoft.com/office/powerpoint/2010/main" val="23692310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完成相關欄位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484784"/>
            <a:ext cx="6408712" cy="4762508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824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RWD</a:t>
            </a:r>
            <a:r>
              <a:rPr lang="zh-TW" altLang="en-US"/>
              <a:t>響應式</a:t>
            </a:r>
            <a:r>
              <a:rPr lang="zh-TW" altLang="en-US" smtClean="0"/>
              <a:t>網頁優缺點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525963"/>
          </a:xfrm>
        </p:spPr>
        <p:txBody>
          <a:bodyPr>
            <a:normAutofit lnSpcReduction="10000"/>
          </a:bodyPr>
          <a:lstStyle/>
          <a:p>
            <a:r>
              <a:rPr lang="zh-TW" altLang="en-US" smtClean="0"/>
              <a:t>優點：</a:t>
            </a:r>
            <a:endParaRPr lang="en-US" altLang="zh-TW" smtClean="0"/>
          </a:p>
          <a:p>
            <a:r>
              <a:rPr lang="zh-TW" altLang="en-US" smtClean="0"/>
              <a:t>因應不同的使用者裝置調整其版面顯示方式。</a:t>
            </a:r>
            <a:endParaRPr lang="en-US" altLang="zh-TW" smtClean="0"/>
          </a:p>
          <a:p>
            <a:r>
              <a:rPr lang="zh-TW" altLang="en-US" smtClean="0"/>
              <a:t>開發與維護成本比</a:t>
            </a:r>
            <a:r>
              <a:rPr lang="en-US" altLang="zh-TW" smtClean="0"/>
              <a:t>APP</a:t>
            </a:r>
            <a:r>
              <a:rPr lang="zh-TW" altLang="en-US" smtClean="0"/>
              <a:t>低</a:t>
            </a:r>
            <a:endParaRPr lang="en-US" altLang="zh-TW" smtClean="0"/>
          </a:p>
          <a:p>
            <a:r>
              <a:rPr lang="zh-TW" altLang="en-US" smtClean="0"/>
              <a:t>不需要下載</a:t>
            </a:r>
            <a:r>
              <a:rPr lang="en-US" altLang="zh-TW" smtClean="0"/>
              <a:t>APP</a:t>
            </a:r>
            <a:r>
              <a:rPr lang="zh-TW" altLang="en-US" smtClean="0"/>
              <a:t>就能使用</a:t>
            </a:r>
            <a:endParaRPr lang="en-US" altLang="zh-TW" smtClean="0"/>
          </a:p>
          <a:p>
            <a:r>
              <a:rPr lang="zh-TW" altLang="en-US" smtClean="0"/>
              <a:t>缺點：</a:t>
            </a:r>
            <a:endParaRPr lang="en-US" altLang="zh-TW" smtClean="0"/>
          </a:p>
          <a:p>
            <a:r>
              <a:rPr lang="zh-TW" altLang="en-US" smtClean="0"/>
              <a:t>舊版瀏覽器不支援</a:t>
            </a:r>
            <a:endParaRPr lang="en-US" altLang="zh-TW" smtClean="0"/>
          </a:p>
          <a:p>
            <a:r>
              <a:rPr lang="zh-TW" altLang="en-US" smtClean="0"/>
              <a:t>小尺寸螢幕不適合複雜的介面</a:t>
            </a:r>
            <a:endParaRPr lang="en-US" altLang="zh-TW" smtClean="0"/>
          </a:p>
          <a:p>
            <a:r>
              <a:rPr lang="zh-TW" altLang="en-US" smtClean="0"/>
              <a:t>載入速度問題</a:t>
            </a:r>
            <a:endParaRPr lang="en-US" altLang="zh-TW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72296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CSS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68760"/>
            <a:ext cx="8229600" cy="2529867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19898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Footer</a:t>
            </a:r>
            <a:r>
              <a:rPr lang="zh-TW" altLang="en-US" smtClean="0"/>
              <a:t>實作應用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27" y="1340768"/>
            <a:ext cx="9187527" cy="5328592"/>
          </a:xfr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52037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css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12776"/>
            <a:ext cx="8028572" cy="3171429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41571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Bootstrap Navbar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在</a:t>
            </a:r>
            <a:r>
              <a:rPr lang="en-US" altLang="zh-TW" smtClean="0"/>
              <a:t>&lt;body&gt;</a:t>
            </a:r>
            <a:r>
              <a:rPr lang="zh-TW" altLang="en-US" smtClean="0"/>
              <a:t>插入</a:t>
            </a:r>
            <a:r>
              <a:rPr lang="en-US" altLang="zh-TW" smtClean="0"/>
              <a:t>Navbar fixed to top</a:t>
            </a:r>
          </a:p>
          <a:p>
            <a:r>
              <a:rPr lang="en-US" altLang="zh-TW" smtClean="0"/>
              <a:t>Basic Nabar () </a:t>
            </a:r>
          </a:p>
          <a:p>
            <a:r>
              <a:rPr lang="en-US" altLang="zh-TW"/>
              <a:t>Navbar fixed to top</a:t>
            </a:r>
          </a:p>
          <a:p>
            <a:r>
              <a:rPr lang="en-US" altLang="zh-TW"/>
              <a:t>Navbar fixed to </a:t>
            </a:r>
            <a:r>
              <a:rPr lang="en-US" altLang="zh-TW" smtClean="0"/>
              <a:t>bottom</a:t>
            </a:r>
            <a:endParaRPr lang="en-US" altLang="zh-TW"/>
          </a:p>
          <a:p>
            <a:r>
              <a:rPr lang="en-US" altLang="zh-TW" smtClean="0"/>
              <a:t>Inverted Navbar(</a:t>
            </a:r>
            <a:r>
              <a:rPr lang="zh-TW" altLang="en-US" smtClean="0"/>
              <a:t>反向</a:t>
            </a:r>
            <a:r>
              <a:rPr lang="en-US" altLang="zh-TW" smtClean="0"/>
              <a:t>)</a:t>
            </a:r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404664"/>
            <a:ext cx="2556504" cy="630932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9983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例：建立一個在固定上層的導覽列，左邊的文字以</a:t>
            </a:r>
            <a:r>
              <a:rPr lang="en-US" altLang="zh-TW" smtClean="0"/>
              <a:t>fas fa-home</a:t>
            </a:r>
            <a:r>
              <a:rPr lang="zh-TW" altLang="en-US" smtClean="0"/>
              <a:t>取代，圖示大小與顏色需設定為</a:t>
            </a:r>
            <a:r>
              <a:rPr lang="en-US" altLang="zh-TW"/>
              <a:t>style="color:#</a:t>
            </a:r>
            <a:r>
              <a:rPr lang="en-US" altLang="zh-TW" smtClean="0"/>
              <a:t>FF000F;font-size:50px</a:t>
            </a:r>
            <a:r>
              <a:rPr lang="en-US" altLang="zh-TW"/>
              <a:t>"</a:t>
            </a:r>
            <a:r>
              <a:rPr lang="zh-TW" altLang="en-US" smtClean="0"/>
              <a:t>。</a:t>
            </a:r>
            <a:endParaRPr lang="en-US" altLang="zh-TW" smtClean="0"/>
          </a:p>
          <a:p>
            <a:r>
              <a:rPr lang="zh-TW" altLang="en-US" smtClean="0"/>
              <a:t>其他功能項目</a:t>
            </a:r>
            <a:r>
              <a:rPr lang="zh-TW" altLang="en-US" smtClean="0">
                <a:solidFill>
                  <a:srgbClr val="FF0000"/>
                </a:solidFill>
              </a:rPr>
              <a:t>仿製中分署的功能表五個主功能與子功能的項目</a:t>
            </a:r>
            <a:r>
              <a:rPr lang="zh-TW" altLang="en-US" smtClean="0"/>
              <a:t>，每個子功能都需加入</a:t>
            </a:r>
            <a:r>
              <a:rPr lang="en-US" altLang="zh-TW"/>
              <a:t>&lt;div class="dropdown-divider"&gt;&lt;/div&gt;</a:t>
            </a:r>
            <a:r>
              <a:rPr lang="zh-TW" altLang="en-US" smtClean="0"/>
              <a:t>分割。</a:t>
            </a:r>
            <a:endParaRPr lang="en-US" altLang="zh-TW" smtClean="0"/>
          </a:p>
          <a:p>
            <a:r>
              <a:rPr lang="zh-TW" altLang="en-US" smtClean="0"/>
              <a:t>其中保留搜尋列。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55032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0" y="17186"/>
            <a:ext cx="9043014" cy="6796189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26465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Navbar</a:t>
            </a:r>
            <a:r>
              <a:rPr lang="zh-TW" altLang="en-US" smtClean="0"/>
              <a:t>對齊與背景顏色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TW" altLang="en-US" smtClean="0"/>
              <a:t>調整：</a:t>
            </a:r>
            <a:r>
              <a:rPr lang="en-US" altLang="zh-TW"/>
              <a:t> &lt;ul class="navbar-nav mr-auto</a:t>
            </a:r>
            <a:r>
              <a:rPr lang="en-US" altLang="zh-TW" smtClean="0"/>
              <a:t>"&gt;</a:t>
            </a:r>
          </a:p>
          <a:p>
            <a:r>
              <a:rPr lang="en-US" altLang="zh-TW" smtClean="0"/>
              <a:t>mr-auto</a:t>
            </a:r>
            <a:r>
              <a:rPr lang="zh-TW" altLang="en-US" smtClean="0"/>
              <a:t>：靠左</a:t>
            </a:r>
            <a:endParaRPr lang="en-US" altLang="zh-TW" smtClean="0"/>
          </a:p>
          <a:p>
            <a:r>
              <a:rPr lang="en-US" altLang="zh-TW" smtClean="0"/>
              <a:t>ml-auto</a:t>
            </a:r>
            <a:r>
              <a:rPr lang="zh-TW" altLang="en-US"/>
              <a:t>：</a:t>
            </a:r>
            <a:r>
              <a:rPr lang="zh-TW" altLang="en-US" smtClean="0"/>
              <a:t>靠右</a:t>
            </a:r>
            <a:endParaRPr lang="en-US" altLang="zh-TW" smtClean="0"/>
          </a:p>
          <a:p>
            <a:r>
              <a:rPr lang="en-US" altLang="zh-TW" smtClean="0"/>
              <a:t>mx-auto</a:t>
            </a:r>
            <a:r>
              <a:rPr lang="zh-TW" altLang="en-US" smtClean="0"/>
              <a:t>：置中</a:t>
            </a:r>
            <a:endParaRPr lang="en-US" altLang="zh-TW" smtClean="0"/>
          </a:p>
          <a:p>
            <a:r>
              <a:rPr lang="en-US" altLang="zh-TW"/>
              <a:t>&lt;nav class</a:t>
            </a:r>
            <a:r>
              <a:rPr lang="en-US" altLang="zh-TW" smtClean="0"/>
              <a:t>=“navbar </a:t>
            </a:r>
            <a:r>
              <a:rPr lang="en-US" altLang="zh-TW"/>
              <a:t>fixed-top navbar-expand-lg navbar-light </a:t>
            </a:r>
            <a:r>
              <a:rPr lang="en-US" altLang="zh-TW" smtClean="0"/>
              <a:t>bg-light”&gt; </a:t>
            </a:r>
            <a:r>
              <a:rPr lang="zh-TW" altLang="en-US" smtClean="0"/>
              <a:t>預設顏色</a:t>
            </a:r>
            <a:endParaRPr lang="en-US" altLang="zh-TW" smtClean="0"/>
          </a:p>
          <a:p>
            <a:r>
              <a:rPr lang="en-US" altLang="zh-TW" smtClean="0"/>
              <a:t>navbar-dark</a:t>
            </a:r>
            <a:r>
              <a:rPr lang="zh-TW" altLang="en-US" smtClean="0"/>
              <a:t>：深色背景</a:t>
            </a:r>
            <a:r>
              <a:rPr lang="en-US" altLang="zh-TW" smtClean="0"/>
              <a:t> </a:t>
            </a:r>
          </a:p>
          <a:p>
            <a:r>
              <a:rPr lang="en-US" altLang="zh-TW" smtClean="0"/>
              <a:t>navbar-light</a:t>
            </a:r>
            <a:r>
              <a:rPr lang="zh-TW" altLang="en-US" smtClean="0"/>
              <a:t>：淺色背景</a:t>
            </a:r>
            <a:endParaRPr lang="en-US" altLang="zh-TW" smtClean="0"/>
          </a:p>
          <a:p>
            <a:r>
              <a:rPr lang="zh-TW" altLang="en-US" smtClean="0"/>
              <a:t>例如</a:t>
            </a:r>
            <a:endParaRPr lang="en-US" altLang="zh-TW" smtClean="0"/>
          </a:p>
          <a:p>
            <a:pPr lvl="1"/>
            <a:r>
              <a:rPr lang="en-US" altLang="zh-TW" smtClean="0"/>
              <a:t>navbar-dark bg-primary</a:t>
            </a:r>
          </a:p>
          <a:p>
            <a:pPr lvl="1"/>
            <a:r>
              <a:rPr lang="en-US" altLang="zh-TW" smtClean="0"/>
              <a:t>navbar</a:t>
            </a:r>
            <a:r>
              <a:rPr lang="en-US" altLang="zh-TW"/>
              <a:t>-light bg-warning</a:t>
            </a:r>
            <a:endParaRPr lang="en-US" altLang="zh-TW" smtClean="0"/>
          </a:p>
          <a:p>
            <a:pPr lvl="1"/>
            <a:endParaRPr lang="en-US" altLang="zh-TW" smtClean="0"/>
          </a:p>
          <a:p>
            <a:pPr lvl="1"/>
            <a:endParaRPr lang="zh-TW" altLang="en-US"/>
          </a:p>
          <a:p>
            <a:endParaRPr lang="zh-TW" altLang="en-US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77275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1" y="332656"/>
            <a:ext cx="8743489" cy="6336704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80083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306288"/>
            <a:ext cx="8229600" cy="1143000"/>
          </a:xfrm>
        </p:spPr>
        <p:txBody>
          <a:bodyPr/>
          <a:lstStyle/>
          <a:p>
            <a:r>
              <a:rPr lang="zh-TW" altLang="en-US" smtClean="0"/>
              <a:t>設定次功能</a:t>
            </a:r>
            <a:r>
              <a:rPr lang="zh-TW" altLang="en-US"/>
              <a:t>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976664"/>
          </a:xfrm>
        </p:spPr>
        <p:txBody>
          <a:bodyPr>
            <a:normAutofit fontScale="47500" lnSpcReduction="20000"/>
          </a:bodyPr>
          <a:lstStyle/>
          <a:p>
            <a:r>
              <a:rPr lang="en-US" altLang="zh-TW"/>
              <a:t>&lt;li class="nav-item dropdown"&gt;</a:t>
            </a:r>
          </a:p>
          <a:p>
            <a:r>
              <a:rPr lang="en-US" altLang="zh-TW"/>
              <a:t>                &lt;a href="#" id="menu" data-toggle="dropdown" class="nav-link dropdown-toggle"&gt;</a:t>
            </a:r>
            <a:r>
              <a:rPr lang="zh-TW" altLang="en-US"/>
              <a:t>測試中心</a:t>
            </a:r>
            <a:r>
              <a:rPr lang="en-US" altLang="zh-TW"/>
              <a:t>&lt;/a&gt;</a:t>
            </a:r>
          </a:p>
          <a:p>
            <a:r>
              <a:rPr lang="en-US" altLang="zh-TW"/>
              <a:t>                &lt;ul class="dropdown-menu"&gt;</a:t>
            </a:r>
          </a:p>
          <a:p>
            <a:r>
              <a:rPr lang="en-US" altLang="zh-TW"/>
              <a:t>                    &lt;li class="dropdown-item dropdown-submenu"&gt;</a:t>
            </a:r>
          </a:p>
          <a:p>
            <a:r>
              <a:rPr lang="en-US" altLang="zh-TW"/>
              <a:t>                        &lt;a href="#" data-toggle="dropdown" class="dropdown-toggle"&gt;Submenu-1&lt;/a&gt;</a:t>
            </a:r>
          </a:p>
          <a:p>
            <a:r>
              <a:rPr lang="en-US" altLang="zh-TW"/>
              <a:t>                        &lt;ul class="dropdown-menu"&gt;</a:t>
            </a:r>
          </a:p>
          <a:p>
            <a:r>
              <a:rPr lang="en-US" altLang="zh-TW"/>
              <a:t>                            &lt;li class="dropdown-item"&gt;&lt;a href="#"&gt;Item-1&lt;/a&gt;&lt;/li&gt;</a:t>
            </a:r>
          </a:p>
          <a:p>
            <a:r>
              <a:rPr lang="en-US" altLang="zh-TW"/>
              <a:t>                            &lt;li class="dropdown-item"&gt;&lt;a href="#"&gt;Item-2&lt;/a&gt;&lt;/li&gt;</a:t>
            </a:r>
          </a:p>
          <a:p>
            <a:r>
              <a:rPr lang="en-US" altLang="zh-TW"/>
              <a:t>                            &lt;li class="dropdown-item"&gt;&lt;a href="#"&gt;Item-3&lt;/a&gt;&lt;/li&gt;</a:t>
            </a:r>
          </a:p>
          <a:p>
            <a:r>
              <a:rPr lang="en-US" altLang="zh-TW"/>
              <a:t>                        &lt;/ul&gt;</a:t>
            </a:r>
          </a:p>
          <a:p>
            <a:r>
              <a:rPr lang="en-US" altLang="zh-TW"/>
              <a:t>                    &lt;/li&gt;</a:t>
            </a:r>
          </a:p>
          <a:p>
            <a:r>
              <a:rPr lang="en-US" altLang="zh-TW"/>
              <a:t>                    &lt;li class="dropdown-item dropdown-submenu"&gt;</a:t>
            </a:r>
          </a:p>
          <a:p>
            <a:r>
              <a:rPr lang="en-US" altLang="zh-TW"/>
              <a:t>                        &lt;a href="#" data-toggle="dropdown" class="dropdown-toggle"&gt;Submenu-2&lt;/a&gt;</a:t>
            </a:r>
          </a:p>
          <a:p>
            <a:r>
              <a:rPr lang="en-US" altLang="zh-TW"/>
              <a:t>                        &lt;ul class="dropdown-menu"&gt;</a:t>
            </a:r>
          </a:p>
          <a:p>
            <a:r>
              <a:rPr lang="en-US" altLang="zh-TW"/>
              <a:t>                            &lt;li class="dropdown-item"&gt;&lt;a href="#"&gt;Item-1&lt;/a&gt;&lt;/li&gt;</a:t>
            </a:r>
          </a:p>
          <a:p>
            <a:r>
              <a:rPr lang="en-US" altLang="zh-TW"/>
              <a:t>                            &lt;li class="dropdown-item"&gt;&lt;a href="#"&gt;Item-2&lt;/a&gt;&lt;/li&gt;</a:t>
            </a:r>
          </a:p>
          <a:p>
            <a:r>
              <a:rPr lang="en-US" altLang="zh-TW"/>
              <a:t>                            &lt;li class="dropdown-item"&gt;&lt;a href="#"&gt;Item-3&lt;/a&gt;&lt;/li&gt;</a:t>
            </a:r>
          </a:p>
          <a:p>
            <a:r>
              <a:rPr lang="en-US" altLang="zh-TW"/>
              <a:t>                        &lt;/ul&gt;</a:t>
            </a:r>
          </a:p>
          <a:p>
            <a:r>
              <a:rPr lang="en-US" altLang="zh-TW"/>
              <a:t>                    &lt;/li&gt;</a:t>
            </a:r>
          </a:p>
          <a:p>
            <a:r>
              <a:rPr lang="en-US" altLang="zh-TW"/>
              <a:t>                &lt;/ul&gt;</a:t>
            </a:r>
          </a:p>
          <a:p>
            <a:r>
              <a:rPr lang="en-US" altLang="zh-TW"/>
              <a:t>            &lt;/li&gt; 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194457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171400"/>
            <a:ext cx="8229600" cy="1143000"/>
          </a:xfrm>
        </p:spPr>
        <p:txBody>
          <a:bodyPr/>
          <a:lstStyle/>
          <a:p>
            <a:r>
              <a:rPr lang="zh-TW" altLang="en-US"/>
              <a:t>設定次</a:t>
            </a:r>
            <a:r>
              <a:rPr lang="zh-TW" altLang="en-US" smtClean="0"/>
              <a:t>功能表</a:t>
            </a:r>
            <a:r>
              <a:rPr lang="en-US" altLang="zh-TW" smtClean="0"/>
              <a:t>css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67" y="1196752"/>
            <a:ext cx="7756666" cy="5184576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951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RWD</a:t>
            </a:r>
            <a:r>
              <a:rPr lang="zh-TW" altLang="en-US"/>
              <a:t>響應</a:t>
            </a:r>
            <a:r>
              <a:rPr lang="zh-TW" altLang="en-US" smtClean="0"/>
              <a:t>式網頁設計三要素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mtClean="0"/>
              <a:t>1.</a:t>
            </a:r>
            <a:r>
              <a:rPr lang="zh-TW" altLang="en-US" smtClean="0"/>
              <a:t>流動佈局</a:t>
            </a:r>
            <a:r>
              <a:rPr lang="en-US" altLang="zh-TW" smtClean="0"/>
              <a:t>(Fluid Grid)</a:t>
            </a:r>
            <a:r>
              <a:rPr lang="zh-TW" altLang="en-US" smtClean="0"/>
              <a:t>：流動佈局是將網頁元素以各種大小方格配置版面設計，利用百分比混合畫素來設計出更靈活的佈局。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2.</a:t>
            </a:r>
            <a:r>
              <a:rPr lang="zh-TW" altLang="en-US" smtClean="0"/>
              <a:t>媒體查詢</a:t>
            </a:r>
            <a:r>
              <a:rPr lang="en-US" altLang="zh-TW" smtClean="0"/>
              <a:t>(Media Queries)</a:t>
            </a:r>
            <a:r>
              <a:rPr lang="zh-TW" altLang="en-US" smtClean="0"/>
              <a:t>：以設備類型、解析度、螢幕尺寸及色彩等，來決定給予的網頁樣式內容。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3.</a:t>
            </a:r>
            <a:r>
              <a:rPr lang="zh-TW" altLang="en-US" smtClean="0"/>
              <a:t>流動圖片</a:t>
            </a:r>
            <a:r>
              <a:rPr lang="en-US" altLang="zh-TW" smtClean="0"/>
              <a:t>(Fluid Images)</a:t>
            </a:r>
            <a:r>
              <a:rPr lang="zh-TW" altLang="en-US" smtClean="0"/>
              <a:t>：取消圖片的寬、高，讓圖片動態去適應佈局變化。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184746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設定次</a:t>
            </a:r>
            <a:r>
              <a:rPr lang="zh-TW" altLang="en-US" smtClean="0"/>
              <a:t>功能表</a:t>
            </a:r>
            <a:r>
              <a:rPr lang="en-US" altLang="zh-TW" smtClean="0"/>
              <a:t>javascript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1412776"/>
            <a:ext cx="8501039" cy="4752528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25655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556792"/>
            <a:ext cx="6264696" cy="4721897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46058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例：為林肯運動鞋專賣設計一個導覽列，將</a:t>
            </a:r>
            <a:r>
              <a:rPr lang="en-US" altLang="zh-TW" smtClean="0"/>
              <a:t>Brand</a:t>
            </a:r>
            <a:r>
              <a:rPr lang="zh-TW" altLang="en-US" smtClean="0"/>
              <a:t>換成一個</a:t>
            </a:r>
            <a:r>
              <a:rPr lang="en-US" altLang="zh-TW" smtClean="0"/>
              <a:t>LOGO</a:t>
            </a:r>
            <a:r>
              <a:rPr lang="zh-TW" altLang="en-US" smtClean="0"/>
              <a:t>圖檔，</a:t>
            </a:r>
            <a:endParaRPr lang="en-US" altLang="zh-TW" smtClean="0"/>
          </a:p>
          <a:p>
            <a:r>
              <a:rPr lang="zh-TW" altLang="en-US" smtClean="0"/>
              <a:t>調整</a:t>
            </a:r>
            <a:r>
              <a:rPr lang="en-US" altLang="zh-TW" smtClean="0"/>
              <a:t>Navbar</a:t>
            </a:r>
            <a:r>
              <a:rPr lang="zh-TW" altLang="en-US" smtClean="0"/>
              <a:t>功能內容，文字內容來建立主功能與子功能，每子功能皆需要分割。</a:t>
            </a:r>
            <a:endParaRPr lang="en-US" altLang="zh-TW" smtClean="0"/>
          </a:p>
          <a:p>
            <a:r>
              <a:rPr lang="zh-TW" altLang="en-US" smtClean="0"/>
              <a:t>功能項目需置中放置，需包含搜尋列。</a:t>
            </a:r>
            <a:endParaRPr lang="en-US" altLang="zh-TW" smtClean="0"/>
          </a:p>
          <a:p>
            <a:r>
              <a:rPr lang="zh-TW" altLang="en-US" smtClean="0"/>
              <a:t>將</a:t>
            </a:r>
            <a:r>
              <a:rPr lang="en-US" altLang="zh-TW" smtClean="0"/>
              <a:t>Navbar</a:t>
            </a:r>
            <a:r>
              <a:rPr lang="zh-TW" altLang="en-US" smtClean="0"/>
              <a:t>調整後</a:t>
            </a:r>
            <a:r>
              <a:rPr lang="zh-TW" altLang="en-US"/>
              <a:t>放入林肯運動鞋</a:t>
            </a:r>
            <a:r>
              <a:rPr lang="zh-TW" altLang="en-US" smtClean="0"/>
              <a:t>專賣網頁中。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684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設定置中參數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56792"/>
            <a:ext cx="8229600" cy="1656184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93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573016"/>
            <a:ext cx="6489477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550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689"/>
            <a:ext cx="9144000" cy="5832648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89614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4624"/>
            <a:ext cx="8899817" cy="6336704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683757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練習七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例：</a:t>
            </a:r>
            <a:r>
              <a:rPr lang="zh-TW" altLang="en-US" smtClean="0"/>
              <a:t>為美麗旅行社設計一個</a:t>
            </a:r>
            <a:r>
              <a:rPr lang="zh-TW" altLang="en-US"/>
              <a:t>導覽列，將</a:t>
            </a:r>
            <a:r>
              <a:rPr lang="en-US" altLang="zh-TW"/>
              <a:t>Brand</a:t>
            </a:r>
            <a:r>
              <a:rPr lang="zh-TW" altLang="en-US"/>
              <a:t>換成一個</a:t>
            </a:r>
            <a:r>
              <a:rPr lang="en-US" altLang="zh-TW"/>
              <a:t>LOGO</a:t>
            </a:r>
            <a:r>
              <a:rPr lang="zh-TW" altLang="en-US"/>
              <a:t>圖檔</a:t>
            </a:r>
            <a:r>
              <a:rPr lang="zh-TW" altLang="en-US" smtClean="0"/>
              <a:t>，需自行編修圖檔。</a:t>
            </a:r>
            <a:endParaRPr lang="en-US" altLang="zh-TW" smtClean="0"/>
          </a:p>
          <a:p>
            <a:r>
              <a:rPr lang="zh-TW" altLang="en-US" smtClean="0"/>
              <a:t>調整</a:t>
            </a:r>
            <a:r>
              <a:rPr lang="en-US" altLang="zh-TW"/>
              <a:t>Navbar</a:t>
            </a:r>
            <a:r>
              <a:rPr lang="zh-TW" altLang="en-US"/>
              <a:t>功能內容</a:t>
            </a:r>
            <a:r>
              <a:rPr lang="zh-TW" altLang="en-US" smtClean="0"/>
              <a:t>，自訂旅行社主</a:t>
            </a:r>
            <a:r>
              <a:rPr lang="zh-TW" altLang="en-US"/>
              <a:t>功能與子功能，每子功能皆需要</a:t>
            </a:r>
            <a:r>
              <a:rPr lang="zh-TW" altLang="en-US" smtClean="0"/>
              <a:t>分割，功能項目需要包含五個主功能，其中需要有二個子功能。</a:t>
            </a:r>
            <a:endParaRPr lang="en-US" altLang="zh-TW"/>
          </a:p>
          <a:p>
            <a:r>
              <a:rPr lang="zh-TW" altLang="en-US"/>
              <a:t>功能項目需</a:t>
            </a:r>
            <a:r>
              <a:rPr lang="zh-TW" altLang="en-US" smtClean="0"/>
              <a:t>置位址</a:t>
            </a:r>
            <a:r>
              <a:rPr lang="en-US" altLang="zh-TW" smtClean="0"/>
              <a:t>(</a:t>
            </a:r>
            <a:r>
              <a:rPr lang="zh-TW" altLang="en-US" smtClean="0"/>
              <a:t>自訂</a:t>
            </a:r>
            <a:r>
              <a:rPr lang="en-US" altLang="zh-TW" smtClean="0"/>
              <a:t>)</a:t>
            </a:r>
            <a:r>
              <a:rPr lang="zh-TW" altLang="en-US" smtClean="0"/>
              <a:t>。</a:t>
            </a:r>
            <a:endParaRPr lang="en-US" altLang="zh-TW"/>
          </a:p>
          <a:p>
            <a:r>
              <a:rPr lang="zh-TW" altLang="en-US"/>
              <a:t>將</a:t>
            </a:r>
            <a:r>
              <a:rPr lang="en-US" altLang="zh-TW"/>
              <a:t>Navbar</a:t>
            </a:r>
            <a:r>
              <a:rPr lang="zh-TW" altLang="en-US"/>
              <a:t>調整後</a:t>
            </a:r>
            <a:r>
              <a:rPr lang="zh-TW" altLang="en-US" smtClean="0"/>
              <a:t>放入</a:t>
            </a:r>
            <a:r>
              <a:rPr lang="zh-TW" altLang="en-US"/>
              <a:t>美麗旅行社</a:t>
            </a:r>
            <a:r>
              <a:rPr lang="zh-TW" altLang="en-US" smtClean="0"/>
              <a:t>設計網頁中</a:t>
            </a:r>
            <a:r>
              <a:rPr lang="zh-TW" altLang="en-US"/>
              <a:t>。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982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分割並組合個模組檔案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原</a:t>
            </a:r>
            <a:r>
              <a:rPr lang="en-US" altLang="zh-TW" smtClean="0"/>
              <a:t>main.php-&gt;</a:t>
            </a:r>
            <a:r>
              <a:rPr lang="zh-TW" altLang="en-US" smtClean="0"/>
              <a:t>轉存</a:t>
            </a:r>
            <a:r>
              <a:rPr lang="en-US" altLang="zh-TW" smtClean="0"/>
              <a:t>mainOLD.php</a:t>
            </a:r>
          </a:p>
          <a:p>
            <a:r>
              <a:rPr lang="zh-TW" altLang="en-US" smtClean="0"/>
              <a:t>原</a:t>
            </a:r>
            <a:r>
              <a:rPr lang="en-US" altLang="zh-TW" smtClean="0"/>
              <a:t>main.php-&gt;</a:t>
            </a:r>
            <a:r>
              <a:rPr lang="zh-TW" altLang="en-US" smtClean="0"/>
              <a:t>內容用</a:t>
            </a:r>
            <a:r>
              <a:rPr lang="en-US" altLang="zh-TW" smtClean="0"/>
              <a:t>require_one</a:t>
            </a:r>
            <a:r>
              <a:rPr lang="zh-TW" altLang="en-US" smtClean="0"/>
              <a:t>組合成新的</a:t>
            </a:r>
            <a:r>
              <a:rPr lang="en-US" altLang="zh-TW" smtClean="0"/>
              <a:t>main.php</a:t>
            </a:r>
            <a:r>
              <a:rPr lang="zh-TW" altLang="en-US" smtClean="0"/>
              <a:t>檔案</a:t>
            </a:r>
            <a:endParaRPr lang="en-US" altLang="zh-TW" smtClean="0"/>
          </a:p>
          <a:p>
            <a:r>
              <a:rPr lang="zh-TW" altLang="en-US" smtClean="0"/>
              <a:t>新的</a:t>
            </a:r>
            <a:r>
              <a:rPr lang="en-US" altLang="zh-TW" smtClean="0"/>
              <a:t>main.php</a:t>
            </a:r>
            <a:r>
              <a:rPr lang="zh-TW" altLang="en-US" smtClean="0"/>
              <a:t>轉存成</a:t>
            </a:r>
            <a:r>
              <a:rPr lang="en-US" altLang="zh-TW" smtClean="0"/>
              <a:t>templates.php</a:t>
            </a:r>
            <a:r>
              <a:rPr lang="zh-TW" altLang="en-US" smtClean="0"/>
              <a:t>，並刪除</a:t>
            </a:r>
            <a:r>
              <a:rPr lang="en-US" altLang="zh-TW" smtClean="0"/>
              <a:t>content</a:t>
            </a:r>
            <a:r>
              <a:rPr lang="zh-TW" altLang="en-US" smtClean="0"/>
              <a:t>內容，成為母版檔。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317258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將新版面分割成單元子檔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將共同使用部分，分成各個子檔：</a:t>
            </a:r>
            <a:endParaRPr lang="en-US" altLang="zh-TW" smtClean="0"/>
          </a:p>
          <a:p>
            <a:r>
              <a:rPr lang="zh-TW" altLang="en-US" smtClean="0"/>
              <a:t>預計分成</a:t>
            </a:r>
            <a:endParaRPr lang="en-US" altLang="zh-TW" smtClean="0"/>
          </a:p>
          <a:p>
            <a:r>
              <a:rPr lang="en-US" altLang="zh-TW" smtClean="0"/>
              <a:t>Head</a:t>
            </a:r>
            <a:r>
              <a:rPr lang="zh-TW" altLang="en-US" smtClean="0"/>
              <a:t>內容取出，</a:t>
            </a:r>
            <a:r>
              <a:rPr lang="en-US" altLang="zh-TW" smtClean="0"/>
              <a:t>headfile.php</a:t>
            </a:r>
          </a:p>
          <a:p>
            <a:r>
              <a:rPr lang="en-US" altLang="zh-TW" smtClean="0"/>
              <a:t>navbar</a:t>
            </a:r>
            <a:r>
              <a:rPr lang="zh-TW" altLang="en-US"/>
              <a:t>內容取出</a:t>
            </a:r>
            <a:r>
              <a:rPr lang="zh-TW" altLang="en-US" smtClean="0"/>
              <a:t>，</a:t>
            </a:r>
            <a:r>
              <a:rPr lang="en-US" altLang="zh-TW" smtClean="0"/>
              <a:t>navbar.php</a:t>
            </a:r>
          </a:p>
          <a:p>
            <a:r>
              <a:rPr lang="en-US" altLang="zh-TW" smtClean="0"/>
              <a:t>javascript</a:t>
            </a:r>
            <a:r>
              <a:rPr lang="zh-TW" altLang="en-US"/>
              <a:t>內容取出</a:t>
            </a:r>
            <a:r>
              <a:rPr lang="zh-TW" altLang="en-US" smtClean="0"/>
              <a:t>，</a:t>
            </a:r>
            <a:r>
              <a:rPr lang="en-US" altLang="zh-TW" smtClean="0"/>
              <a:t>jsfile.php</a:t>
            </a:r>
          </a:p>
          <a:p>
            <a:r>
              <a:rPr lang="en-US" altLang="zh-TW" smtClean="0"/>
              <a:t>footer</a:t>
            </a:r>
            <a:r>
              <a:rPr lang="zh-TW" altLang="en-US"/>
              <a:t>內容取出</a:t>
            </a:r>
            <a:r>
              <a:rPr lang="zh-TW" altLang="en-US" smtClean="0"/>
              <a:t>，</a:t>
            </a:r>
            <a:r>
              <a:rPr lang="en-US" altLang="zh-TW" smtClean="0"/>
              <a:t>footer.php</a:t>
            </a:r>
          </a:p>
          <a:p>
            <a:r>
              <a:rPr lang="zh-TW" altLang="en-US" smtClean="0"/>
              <a:t>移除</a:t>
            </a:r>
            <a:r>
              <a:rPr lang="en-US" altLang="zh-TW" smtClean="0"/>
              <a:t>content</a:t>
            </a:r>
            <a:r>
              <a:rPr lang="zh-TW" altLang="en-US" smtClean="0"/>
              <a:t>內容，成為正式版面母檔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12142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使用</a:t>
            </a:r>
            <a:r>
              <a:rPr lang="en-US" altLang="zh-TW" smtClean="0"/>
              <a:t>php</a:t>
            </a:r>
            <a:r>
              <a:rPr lang="zh-TW" altLang="en-US" smtClean="0"/>
              <a:t>指令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include </a:t>
            </a:r>
            <a:r>
              <a:rPr lang="zh-TW" altLang="en-US"/>
              <a:t>和 </a:t>
            </a:r>
            <a:r>
              <a:rPr lang="en-US" altLang="zh-TW"/>
              <a:t>include_once</a:t>
            </a:r>
          </a:p>
          <a:p>
            <a:r>
              <a:rPr lang="zh-TW" altLang="en-US" smtClean="0"/>
              <a:t>引入</a:t>
            </a:r>
            <a:r>
              <a:rPr lang="zh-TW" altLang="en-US"/>
              <a:t>檔案</a:t>
            </a:r>
            <a:r>
              <a:rPr lang="zh-TW" altLang="en-US" smtClean="0"/>
              <a:t>，後者可</a:t>
            </a:r>
            <a:r>
              <a:rPr lang="zh-TW" altLang="en-US"/>
              <a:t>避免重複引入</a:t>
            </a:r>
            <a:r>
              <a:rPr lang="zh-TW" altLang="en-US" smtClean="0"/>
              <a:t>，</a:t>
            </a:r>
            <a:r>
              <a:rPr lang="zh-TW" altLang="en-US"/>
              <a:t>若</a:t>
            </a:r>
            <a:r>
              <a:rPr lang="zh-TW" altLang="en-US" smtClean="0"/>
              <a:t>引</a:t>
            </a:r>
            <a:r>
              <a:rPr lang="zh-TW" altLang="en-US"/>
              <a:t>不到檔案會出現錯誤息，但程式不會</a:t>
            </a:r>
            <a:r>
              <a:rPr lang="zh-TW" altLang="en-US" smtClean="0"/>
              <a:t>停止</a:t>
            </a:r>
            <a:r>
              <a:rPr lang="zh-TW" altLang="en-US"/>
              <a:t>。</a:t>
            </a:r>
          </a:p>
          <a:p>
            <a:r>
              <a:rPr lang="en-US" altLang="zh-TW"/>
              <a:t>require </a:t>
            </a:r>
            <a:r>
              <a:rPr lang="zh-TW" altLang="en-US"/>
              <a:t>和 </a:t>
            </a:r>
            <a:r>
              <a:rPr lang="en-US" altLang="zh-TW"/>
              <a:t>require_once</a:t>
            </a:r>
          </a:p>
          <a:p>
            <a:r>
              <a:rPr lang="zh-TW" altLang="en-US" smtClean="0"/>
              <a:t>引入</a:t>
            </a:r>
            <a:r>
              <a:rPr lang="zh-TW" altLang="en-US"/>
              <a:t>檔案</a:t>
            </a:r>
            <a:r>
              <a:rPr lang="zh-TW" altLang="en-US" smtClean="0"/>
              <a:t>，後者</a:t>
            </a:r>
            <a:r>
              <a:rPr lang="zh-TW" altLang="en-US"/>
              <a:t>可避免重複引入</a:t>
            </a:r>
            <a:r>
              <a:rPr lang="zh-TW" altLang="en-US" smtClean="0"/>
              <a:t>，若引</a:t>
            </a:r>
            <a:r>
              <a:rPr lang="zh-TW" altLang="en-US"/>
              <a:t>不到檔案會出現錯誤息</a:t>
            </a:r>
            <a:r>
              <a:rPr lang="zh-TW" altLang="en-US" smtClean="0"/>
              <a:t>，程式</a:t>
            </a:r>
            <a:r>
              <a:rPr lang="zh-TW" altLang="en-US"/>
              <a:t>會</a:t>
            </a:r>
            <a:r>
              <a:rPr lang="zh-TW" altLang="en-US" smtClean="0"/>
              <a:t>停止</a:t>
            </a:r>
            <a:r>
              <a:rPr lang="zh-TW" altLang="en-US"/>
              <a:t>執行。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3825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47180</TotalTime>
  <Words>3859</Words>
  <Application>Microsoft Office PowerPoint</Application>
  <PresentationFormat>如螢幕大小 (4:3)</PresentationFormat>
  <Paragraphs>596</Paragraphs>
  <Slides>136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136</vt:i4>
      </vt:variant>
    </vt:vector>
  </HeadingPairs>
  <TitlesOfParts>
    <vt:vector size="137" baseType="lpstr">
      <vt:lpstr>Office 佈景主題</vt:lpstr>
      <vt:lpstr>Responsive Web Design(RWD) 響應式網頁設計</vt:lpstr>
      <vt:lpstr>Outline</vt:lpstr>
      <vt:lpstr>預計完成版面設計</vt:lpstr>
      <vt:lpstr>預計完成版面設計</vt:lpstr>
      <vt:lpstr>預計完成版面設計</vt:lpstr>
      <vt:lpstr>預計完成版面設計</vt:lpstr>
      <vt:lpstr>RWD響應式網頁簡介</vt:lpstr>
      <vt:lpstr>RWD響應式網頁優缺點</vt:lpstr>
      <vt:lpstr>RWD響應式網頁設計三要素</vt:lpstr>
      <vt:lpstr>RWD範例網站</vt:lpstr>
      <vt:lpstr>RWD多種設備螢幕解析度測試</vt:lpstr>
      <vt:lpstr>練習一</vt:lpstr>
      <vt:lpstr>RWD版面設計</vt:lpstr>
      <vt:lpstr>RWD版面設計</vt:lpstr>
      <vt:lpstr>RWD版面設計</vt:lpstr>
      <vt:lpstr>RWD版面設計</vt:lpstr>
      <vt:lpstr>Bootstrap版面容器</vt:lpstr>
      <vt:lpstr>Bootstrap版面容器</vt:lpstr>
      <vt:lpstr>Bootstrap版面容器</vt:lpstr>
      <vt:lpstr>範例圖</vt:lpstr>
      <vt:lpstr>Bootstrap版面容器</vt:lpstr>
      <vt:lpstr>Bootstrap版面容器</vt:lpstr>
      <vt:lpstr>Bootstrap版面容器</vt:lpstr>
      <vt:lpstr>範例圖</vt:lpstr>
      <vt:lpstr>練習二</vt:lpstr>
      <vt:lpstr>Bootstrap版面容器 Offset為設定徧移位置 </vt:lpstr>
      <vt:lpstr>範例圖</vt:lpstr>
      <vt:lpstr>練習三</vt:lpstr>
      <vt:lpstr>Bootstrap版面輪播介紹</vt:lpstr>
      <vt:lpstr>Bootstrap版面輪播介紹</vt:lpstr>
      <vt:lpstr>PowerPoint 簡報</vt:lpstr>
      <vt:lpstr>Css設定</vt:lpstr>
      <vt:lpstr>練習四</vt:lpstr>
      <vt:lpstr>Bootstrap資訊縮圖介紹</vt:lpstr>
      <vt:lpstr>PowerPoint 簡報</vt:lpstr>
      <vt:lpstr>Bootstrap資訊縮圖介紹</vt:lpstr>
      <vt:lpstr>PowerPoint 簡報</vt:lpstr>
      <vt:lpstr>設定自訂按鈕風格</vt:lpstr>
      <vt:lpstr>實例建構</vt:lpstr>
      <vt:lpstr>輪播Carousel實作應用</vt:lpstr>
      <vt:lpstr>offset實作應用</vt:lpstr>
      <vt:lpstr>card實作應用</vt:lpstr>
      <vt:lpstr>Pagination實作應用</vt:lpstr>
      <vt:lpstr>Footer實作應用</vt:lpstr>
      <vt:lpstr>練習五</vt:lpstr>
      <vt:lpstr>實例建構</vt:lpstr>
      <vt:lpstr>建立一個空白的bootstrap頁面</vt:lpstr>
      <vt:lpstr>建立video-background play of DIV</vt:lpstr>
      <vt:lpstr>建立文字特效DIV</vt:lpstr>
      <vt:lpstr>調整文字與按鈕特效</vt:lpstr>
      <vt:lpstr>建立Youtube影片播放</vt:lpstr>
      <vt:lpstr>建立Youtube影片播放</vt:lpstr>
      <vt:lpstr>練習六</vt:lpstr>
      <vt:lpstr>實例建構</vt:lpstr>
      <vt:lpstr>Jumbotron實作應用</vt:lpstr>
      <vt:lpstr>css</vt:lpstr>
      <vt:lpstr>實例建構</vt:lpstr>
      <vt:lpstr>版面三-1，css設定</vt:lpstr>
      <vt:lpstr>版面三-1，jquery程式</vt:lpstr>
      <vt:lpstr>Card實作應用</vt:lpstr>
      <vt:lpstr>css</vt:lpstr>
      <vt:lpstr>pagination</vt:lpstr>
      <vt:lpstr>Pagination css設定</vt:lpstr>
      <vt:lpstr>Col-xl-3品牌精選</vt:lpstr>
      <vt:lpstr>css</vt:lpstr>
      <vt:lpstr>Font Awesome 字型圖示</vt:lpstr>
      <vt:lpstr>Font Awesome</vt:lpstr>
      <vt:lpstr>css</vt:lpstr>
      <vt:lpstr>Font Awesome 字型圖示</vt:lpstr>
      <vt:lpstr>Font Awesome 字型圖示</vt:lpstr>
      <vt:lpstr>Font Awesome 字型圖示</vt:lpstr>
      <vt:lpstr>PowerPoint 簡報</vt:lpstr>
      <vt:lpstr>PowerPoint 簡報</vt:lpstr>
      <vt:lpstr>Font Awesome 字型圖示</vt:lpstr>
      <vt:lpstr>Font Awesome 字型圖示</vt:lpstr>
      <vt:lpstr>PowerPoint 簡報</vt:lpstr>
      <vt:lpstr>練習</vt:lpstr>
      <vt:lpstr>Form表單實作應用(連絡我們)</vt:lpstr>
      <vt:lpstr>完成相關欄位</vt:lpstr>
      <vt:lpstr>CSS</vt:lpstr>
      <vt:lpstr>Footer實作應用</vt:lpstr>
      <vt:lpstr>css</vt:lpstr>
      <vt:lpstr>Bootstrap Navbar</vt:lpstr>
      <vt:lpstr>PowerPoint 簡報</vt:lpstr>
      <vt:lpstr>PowerPoint 簡報</vt:lpstr>
      <vt:lpstr>Navbar對齊與背景顏色</vt:lpstr>
      <vt:lpstr>PowerPoint 簡報</vt:lpstr>
      <vt:lpstr>設定次功能表</vt:lpstr>
      <vt:lpstr>設定次功能表css</vt:lpstr>
      <vt:lpstr>設定次功能表javascript</vt:lpstr>
      <vt:lpstr>PowerPoint 簡報</vt:lpstr>
      <vt:lpstr>PowerPoint 簡報</vt:lpstr>
      <vt:lpstr>設定置中參數</vt:lpstr>
      <vt:lpstr>PowerPoint 簡報</vt:lpstr>
      <vt:lpstr>PowerPoint 簡報</vt:lpstr>
      <vt:lpstr>練習七</vt:lpstr>
      <vt:lpstr>分割並組合個模組檔案</vt:lpstr>
      <vt:lpstr>將新版面分割成單元子檔</vt:lpstr>
      <vt:lpstr>使用php指令</vt:lpstr>
      <vt:lpstr>Headfile.php</vt:lpstr>
      <vt:lpstr>Navbar.php</vt:lpstr>
      <vt:lpstr>jsfile.php</vt:lpstr>
      <vt:lpstr>Footer.php</vt:lpstr>
      <vt:lpstr>移除content內容，成為正式版面母檔</vt:lpstr>
      <vt:lpstr>整合練習</vt:lpstr>
      <vt:lpstr>建立會員註冊頁面</vt:lpstr>
      <vt:lpstr>匯入資料庫表格</vt:lpstr>
      <vt:lpstr>建立會員資料表：member</vt:lpstr>
      <vt:lpstr>各輸入欄位建立</vt:lpstr>
      <vt:lpstr>各輸入欄位建立</vt:lpstr>
      <vt:lpstr>建立日期選擇javascript</vt:lpstr>
      <vt:lpstr>測試日期選擇javascript</vt:lpstr>
      <vt:lpstr>建立Connection\dbset.php</vt:lpstr>
      <vt:lpstr>建立郵遞區號php</vt:lpstr>
      <vt:lpstr>PowerPoint 簡報</vt:lpstr>
      <vt:lpstr>建立'Town_ajax.php'</vt:lpstr>
      <vt:lpstr>建立'Zip_ajax01.php'</vt:lpstr>
      <vt:lpstr>測試郵遞區號帶入</vt:lpstr>
      <vt:lpstr>帶入認證碼javascript</vt:lpstr>
      <vt:lpstr>PowerPoint 簡報</vt:lpstr>
      <vt:lpstr>測試帶入認證碼javascript</vt:lpstr>
      <vt:lpstr>建立表單檢查javascript</vt:lpstr>
      <vt:lpstr>PowerPoint 簡報</vt:lpstr>
      <vt:lpstr>PowerPoint 簡報</vt:lpstr>
      <vt:lpstr>建立checkemail.php</vt:lpstr>
      <vt:lpstr>加入檢查自訂規則</vt:lpstr>
      <vt:lpstr>建立css規則</vt:lpstr>
      <vt:lpstr>測試表單檢查javascript</vt:lpstr>
      <vt:lpstr>帶入表單上傳javascript</vt:lpstr>
      <vt:lpstr>PowerPoint 簡報</vt:lpstr>
      <vt:lpstr>建立表單上傳javascript</vt:lpstr>
      <vt:lpstr>PowerPoint 簡報</vt:lpstr>
      <vt:lpstr>建立doajaxfileupload01.php</vt:lpstr>
      <vt:lpstr>測試上傳javascript</vt:lpstr>
      <vt:lpstr>建立註冊資料寫入</vt:lpstr>
      <vt:lpstr>整合練習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Responsive Web Design(RWD) 響應式網頁設計</dc:title>
  <dc:creator>phil</dc:creator>
  <cp:lastModifiedBy>pc01</cp:lastModifiedBy>
  <cp:revision>358</cp:revision>
  <dcterms:created xsi:type="dcterms:W3CDTF">2016-10-06T02:41:10Z</dcterms:created>
  <dcterms:modified xsi:type="dcterms:W3CDTF">2021-02-08T01:07:30Z</dcterms:modified>
</cp:coreProperties>
</file>